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122"/>
  </p:notesMasterIdLst>
  <p:sldIdLst>
    <p:sldId id="256" r:id="rId5"/>
    <p:sldId id="996" r:id="rId6"/>
    <p:sldId id="856" r:id="rId7"/>
    <p:sldId id="714" r:id="rId8"/>
    <p:sldId id="266" r:id="rId9"/>
    <p:sldId id="997" r:id="rId10"/>
    <p:sldId id="939" r:id="rId11"/>
    <p:sldId id="940" r:id="rId12"/>
    <p:sldId id="941" r:id="rId13"/>
    <p:sldId id="1003" r:id="rId14"/>
    <p:sldId id="1004" r:id="rId15"/>
    <p:sldId id="893" r:id="rId16"/>
    <p:sldId id="894" r:id="rId17"/>
    <p:sldId id="895" r:id="rId18"/>
    <p:sldId id="896" r:id="rId19"/>
    <p:sldId id="897" r:id="rId20"/>
    <p:sldId id="901" r:id="rId21"/>
    <p:sldId id="972" r:id="rId22"/>
    <p:sldId id="674" r:id="rId23"/>
    <p:sldId id="952" r:id="rId24"/>
    <p:sldId id="676" r:id="rId25"/>
    <p:sldId id="1000" r:id="rId26"/>
    <p:sldId id="678" r:id="rId27"/>
    <p:sldId id="679" r:id="rId28"/>
    <p:sldId id="1010" r:id="rId29"/>
    <p:sldId id="681" r:id="rId30"/>
    <p:sldId id="682" r:id="rId31"/>
    <p:sldId id="683" r:id="rId32"/>
    <p:sldId id="1001" r:id="rId33"/>
    <p:sldId id="1002" r:id="rId34"/>
    <p:sldId id="998" r:id="rId35"/>
    <p:sldId id="999" r:id="rId36"/>
    <p:sldId id="951" r:id="rId37"/>
    <p:sldId id="973" r:id="rId38"/>
    <p:sldId id="686" r:id="rId39"/>
    <p:sldId id="687" r:id="rId40"/>
    <p:sldId id="688" r:id="rId41"/>
    <p:sldId id="692" r:id="rId42"/>
    <p:sldId id="694" r:id="rId43"/>
    <p:sldId id="697" r:id="rId44"/>
    <p:sldId id="698" r:id="rId45"/>
    <p:sldId id="954" r:id="rId46"/>
    <p:sldId id="295" r:id="rId47"/>
    <p:sldId id="955" r:id="rId48"/>
    <p:sldId id="1009" r:id="rId49"/>
    <p:sldId id="905" r:id="rId50"/>
    <p:sldId id="974" r:id="rId51"/>
    <p:sldId id="419" r:id="rId52"/>
    <p:sldId id="977" r:id="rId53"/>
    <p:sldId id="1012" r:id="rId54"/>
    <p:sldId id="1013" r:id="rId55"/>
    <p:sldId id="423" r:id="rId56"/>
    <p:sldId id="1011" r:id="rId57"/>
    <p:sldId id="948" r:id="rId58"/>
    <p:sldId id="426" r:id="rId59"/>
    <p:sldId id="424" r:id="rId60"/>
    <p:sldId id="425" r:id="rId61"/>
    <p:sldId id="428" r:id="rId62"/>
    <p:sldId id="1005" r:id="rId63"/>
    <p:sldId id="1006" r:id="rId64"/>
    <p:sldId id="421" r:id="rId65"/>
    <p:sldId id="1007" r:id="rId66"/>
    <p:sldId id="947" r:id="rId67"/>
    <p:sldId id="966" r:id="rId68"/>
    <p:sldId id="1008" r:id="rId69"/>
    <p:sldId id="429" r:id="rId70"/>
    <p:sldId id="430" r:id="rId71"/>
    <p:sldId id="431" r:id="rId72"/>
    <p:sldId id="432" r:id="rId73"/>
    <p:sldId id="427"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958" r:id="rId92"/>
    <p:sldId id="960" r:id="rId93"/>
    <p:sldId id="962" r:id="rId94"/>
    <p:sldId id="961" r:id="rId95"/>
    <p:sldId id="963" r:id="rId96"/>
    <p:sldId id="964" r:id="rId97"/>
    <p:sldId id="968" r:id="rId98"/>
    <p:sldId id="969" r:id="rId99"/>
    <p:sldId id="959" r:id="rId100"/>
    <p:sldId id="975" r:id="rId101"/>
    <p:sldId id="352" r:id="rId102"/>
    <p:sldId id="355" r:id="rId103"/>
    <p:sldId id="357" r:id="rId104"/>
    <p:sldId id="358" r:id="rId105"/>
    <p:sldId id="359" r:id="rId106"/>
    <p:sldId id="360" r:id="rId107"/>
    <p:sldId id="361" r:id="rId108"/>
    <p:sldId id="597" r:id="rId109"/>
    <p:sldId id="600" r:id="rId110"/>
    <p:sldId id="601" r:id="rId111"/>
    <p:sldId id="602" r:id="rId112"/>
    <p:sldId id="603" r:id="rId113"/>
    <p:sldId id="604" r:id="rId114"/>
    <p:sldId id="605" r:id="rId115"/>
    <p:sldId id="606" r:id="rId116"/>
    <p:sldId id="967" r:id="rId117"/>
    <p:sldId id="607" r:id="rId118"/>
    <p:sldId id="608" r:id="rId119"/>
    <p:sldId id="609" r:id="rId120"/>
    <p:sldId id="987"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0" autoAdjust="0"/>
  </p:normalViewPr>
  <p:slideViewPr>
    <p:cSldViewPr snapToGrid="0">
      <p:cViewPr varScale="1">
        <p:scale>
          <a:sx n="107" d="100"/>
          <a:sy n="107" d="100"/>
        </p:scale>
        <p:origin x="1716" y="108"/>
      </p:cViewPr>
      <p:guideLst/>
    </p:cSldViewPr>
  </p:slideViewPr>
  <p:outlineViewPr>
    <p:cViewPr>
      <p:scale>
        <a:sx n="33" d="100"/>
        <a:sy n="33" d="100"/>
      </p:scale>
      <p:origin x="0" y="-36294"/>
    </p:cViewPr>
  </p:outlineViewPr>
  <p:notesTextViewPr>
    <p:cViewPr>
      <p:scale>
        <a:sx n="1" d="1"/>
        <a:sy n="1" d="1"/>
      </p:scale>
      <p:origin x="0" y="0"/>
    </p:cViewPr>
  </p:notesTextViewPr>
  <p:sorterViewPr>
    <p:cViewPr>
      <p:scale>
        <a:sx n="100" d="100"/>
        <a:sy n="100" d="100"/>
      </p:scale>
      <p:origin x="0" y="-202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ontesinos" userId="3b618f2d-81f7-4b1d-ab7c-b73531bc691e" providerId="ADAL" clId="{BFDF8133-CCF3-4297-819C-B27144405C1B}"/>
    <pc:docChg chg="modSld">
      <pc:chgData name="Daniel Montesinos" userId="3b618f2d-81f7-4b1d-ab7c-b73531bc691e" providerId="ADAL" clId="{BFDF8133-CCF3-4297-819C-B27144405C1B}" dt="2024-06-19T18:32:24.019" v="3" actId="20577"/>
      <pc:docMkLst>
        <pc:docMk/>
      </pc:docMkLst>
      <pc:sldChg chg="modSp">
        <pc:chgData name="Daniel Montesinos" userId="3b618f2d-81f7-4b1d-ab7c-b73531bc691e" providerId="ADAL" clId="{BFDF8133-CCF3-4297-819C-B27144405C1B}" dt="2024-06-19T18:32:24.019" v="3" actId="20577"/>
        <pc:sldMkLst>
          <pc:docMk/>
          <pc:sldMk cId="642699923" sldId="256"/>
        </pc:sldMkLst>
        <pc:spChg chg="mod">
          <ac:chgData name="Daniel Montesinos" userId="3b618f2d-81f7-4b1d-ab7c-b73531bc691e" providerId="ADAL" clId="{BFDF8133-CCF3-4297-819C-B27144405C1B}" dt="2024-06-19T18:32:24.019" v="3" actId="20577"/>
          <ac:spMkLst>
            <pc:docMk/>
            <pc:sldMk cId="642699923" sldId="256"/>
            <ac:spMk id="3" creationId="{7984EC04-1A2D-4CF9-8D52-2545B3F535B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1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C1913-DAD5-4848-AEA3-0727DF07743A}" type="datetimeFigureOut">
              <a:rPr lang="es-ES" smtClean="0"/>
              <a:t>19/06/2024</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5521C-5C66-45D3-83E4-58D7370C0A09}" type="slidenum">
              <a:rPr lang="es-ES" smtClean="0"/>
              <a:t>‹Nº›</a:t>
            </a:fld>
            <a:endParaRPr lang="es-ES"/>
          </a:p>
        </p:txBody>
      </p:sp>
    </p:spTree>
    <p:extLst>
      <p:ext uri="{BB962C8B-B14F-4D97-AF65-F5344CB8AC3E}">
        <p14:creationId xmlns:p14="http://schemas.microsoft.com/office/powerpoint/2010/main" val="368930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normAutofit/>
          </a:bodyPr>
          <a:lstStyle/>
          <a:p>
            <a:endParaRPr lang="ca-ES"/>
          </a:p>
        </p:txBody>
      </p:sp>
      <p:sp>
        <p:nvSpPr>
          <p:cNvPr id="4" name="Contenidor de número de diapositiva 3"/>
          <p:cNvSpPr>
            <a:spLocks noGrp="1"/>
          </p:cNvSpPr>
          <p:nvPr>
            <p:ph type="sldNum" sz="quarter" idx="10"/>
          </p:nvPr>
        </p:nvSpPr>
        <p:spPr/>
        <p:txBody>
          <a:bodyPr/>
          <a:lstStyle/>
          <a:p>
            <a:fld id="{E2A2BEC1-68C2-4398-9699-85BAED7126D0}" type="slidenum">
              <a:rPr lang="ca-ES" smtClean="0"/>
              <a:pPr/>
              <a:t>5</a:t>
            </a:fld>
            <a:endParaRPr lang="ca-ES"/>
          </a:p>
        </p:txBody>
      </p:sp>
      <p:sp>
        <p:nvSpPr>
          <p:cNvPr id="5" name="4 Marcador de fecha"/>
          <p:cNvSpPr>
            <a:spLocks noGrp="1"/>
          </p:cNvSpPr>
          <p:nvPr>
            <p:ph type="dt" idx="11"/>
          </p:nvPr>
        </p:nvSpPr>
        <p:spPr/>
        <p:txBody>
          <a:bodyPr/>
          <a:lstStyle/>
          <a:p>
            <a:r>
              <a:rPr lang="es-ES"/>
              <a:t>19/01/2018</a:t>
            </a:r>
            <a:endParaRPr lang="ca-ES"/>
          </a:p>
        </p:txBody>
      </p:sp>
      <p:sp>
        <p:nvSpPr>
          <p:cNvPr id="6" name="5 Marcador de encabezado"/>
          <p:cNvSpPr>
            <a:spLocks noGrp="1"/>
          </p:cNvSpPr>
          <p:nvPr>
            <p:ph type="hdr" sz="quarter" idx="12"/>
          </p:nvPr>
        </p:nvSpPr>
        <p:spPr/>
        <p:txBody>
          <a:bodyPr/>
          <a:lstStyle/>
          <a:p>
            <a:r>
              <a:rPr lang="ca-ES"/>
              <a:t>Motion control</a:t>
            </a:r>
          </a:p>
        </p:txBody>
      </p:sp>
      <p:sp>
        <p:nvSpPr>
          <p:cNvPr id="7" name="Marcador de pie de página 6"/>
          <p:cNvSpPr>
            <a:spLocks noGrp="1"/>
          </p:cNvSpPr>
          <p:nvPr>
            <p:ph type="ftr" sz="quarter" idx="13"/>
          </p:nvPr>
        </p:nvSpPr>
        <p:spPr/>
        <p:txBody>
          <a:bodyPr/>
          <a:lstStyle/>
          <a:p>
            <a:r>
              <a:rPr lang="ca-ES"/>
              <a:t>Daniel Montesinos-Miracle, 2018</a:t>
            </a:r>
          </a:p>
        </p:txBody>
      </p:sp>
    </p:spTree>
    <p:extLst>
      <p:ext uri="{BB962C8B-B14F-4D97-AF65-F5344CB8AC3E}">
        <p14:creationId xmlns:p14="http://schemas.microsoft.com/office/powerpoint/2010/main" val="3699387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69</a:t>
            </a:fld>
            <a:endParaRPr lang="es-ES_tradnl" dirty="0"/>
          </a:p>
        </p:txBody>
      </p:sp>
    </p:spTree>
    <p:extLst>
      <p:ext uri="{BB962C8B-B14F-4D97-AF65-F5344CB8AC3E}">
        <p14:creationId xmlns:p14="http://schemas.microsoft.com/office/powerpoint/2010/main" val="7170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70</a:t>
            </a:fld>
            <a:endParaRPr lang="es-ES_tradnl" dirty="0"/>
          </a:p>
        </p:txBody>
      </p:sp>
    </p:spTree>
    <p:extLst>
      <p:ext uri="{BB962C8B-B14F-4D97-AF65-F5344CB8AC3E}">
        <p14:creationId xmlns:p14="http://schemas.microsoft.com/office/powerpoint/2010/main" val="107140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71</a:t>
            </a:fld>
            <a:endParaRPr lang="es-ES_tradnl" dirty="0"/>
          </a:p>
        </p:txBody>
      </p:sp>
    </p:spTree>
    <p:extLst>
      <p:ext uri="{BB962C8B-B14F-4D97-AF65-F5344CB8AC3E}">
        <p14:creationId xmlns:p14="http://schemas.microsoft.com/office/powerpoint/2010/main" val="273541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72</a:t>
            </a:fld>
            <a:endParaRPr lang="es-ES_tradnl" dirty="0"/>
          </a:p>
        </p:txBody>
      </p:sp>
    </p:spTree>
    <p:extLst>
      <p:ext uri="{BB962C8B-B14F-4D97-AF65-F5344CB8AC3E}">
        <p14:creationId xmlns:p14="http://schemas.microsoft.com/office/powerpoint/2010/main" val="203283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73</a:t>
            </a:fld>
            <a:endParaRPr lang="es-ES_tradnl" dirty="0"/>
          </a:p>
        </p:txBody>
      </p:sp>
    </p:spTree>
    <p:extLst>
      <p:ext uri="{BB962C8B-B14F-4D97-AF65-F5344CB8AC3E}">
        <p14:creationId xmlns:p14="http://schemas.microsoft.com/office/powerpoint/2010/main" val="257749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74</a:t>
            </a:fld>
            <a:endParaRPr lang="es-ES_tradnl" dirty="0"/>
          </a:p>
        </p:txBody>
      </p:sp>
    </p:spTree>
    <p:extLst>
      <p:ext uri="{BB962C8B-B14F-4D97-AF65-F5344CB8AC3E}">
        <p14:creationId xmlns:p14="http://schemas.microsoft.com/office/powerpoint/2010/main" val="2409043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75</a:t>
            </a:fld>
            <a:endParaRPr lang="es-ES_tradnl" dirty="0"/>
          </a:p>
        </p:txBody>
      </p:sp>
    </p:spTree>
    <p:extLst>
      <p:ext uri="{BB962C8B-B14F-4D97-AF65-F5344CB8AC3E}">
        <p14:creationId xmlns:p14="http://schemas.microsoft.com/office/powerpoint/2010/main" val="4064133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76</a:t>
            </a:fld>
            <a:endParaRPr lang="es-ES_tradnl" dirty="0"/>
          </a:p>
        </p:txBody>
      </p:sp>
    </p:spTree>
    <p:extLst>
      <p:ext uri="{BB962C8B-B14F-4D97-AF65-F5344CB8AC3E}">
        <p14:creationId xmlns:p14="http://schemas.microsoft.com/office/powerpoint/2010/main" val="301843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77</a:t>
            </a:fld>
            <a:endParaRPr lang="es-ES_tradnl" dirty="0"/>
          </a:p>
        </p:txBody>
      </p:sp>
    </p:spTree>
    <p:extLst>
      <p:ext uri="{BB962C8B-B14F-4D97-AF65-F5344CB8AC3E}">
        <p14:creationId xmlns:p14="http://schemas.microsoft.com/office/powerpoint/2010/main" val="2316034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78</a:t>
            </a:fld>
            <a:endParaRPr lang="es-ES_tradnl" dirty="0"/>
          </a:p>
        </p:txBody>
      </p:sp>
    </p:spTree>
    <p:extLst>
      <p:ext uri="{BB962C8B-B14F-4D97-AF65-F5344CB8AC3E}">
        <p14:creationId xmlns:p14="http://schemas.microsoft.com/office/powerpoint/2010/main" val="149548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encabezado"/>
          <p:cNvSpPr>
            <a:spLocks noGrp="1"/>
          </p:cNvSpPr>
          <p:nvPr>
            <p:ph type="hdr" sz="quarter" idx="10"/>
          </p:nvPr>
        </p:nvSpPr>
        <p:spPr/>
        <p:txBody>
          <a:bodyPr/>
          <a:lstStyle/>
          <a:p>
            <a:r>
              <a:rPr lang="ca-ES"/>
              <a:t>Motion control</a:t>
            </a:r>
          </a:p>
        </p:txBody>
      </p:sp>
      <p:sp>
        <p:nvSpPr>
          <p:cNvPr id="5" name="4 Marcador de fecha"/>
          <p:cNvSpPr>
            <a:spLocks noGrp="1"/>
          </p:cNvSpPr>
          <p:nvPr>
            <p:ph type="dt" idx="11"/>
          </p:nvPr>
        </p:nvSpPr>
        <p:spPr/>
        <p:txBody>
          <a:bodyPr/>
          <a:lstStyle/>
          <a:p>
            <a:r>
              <a:rPr lang="es-ES"/>
              <a:t>14/01/2011</a:t>
            </a:r>
            <a:endParaRPr lang="ca-ES"/>
          </a:p>
        </p:txBody>
      </p:sp>
      <p:sp>
        <p:nvSpPr>
          <p:cNvPr id="6" name="5 Marcador de número de diapositiva"/>
          <p:cNvSpPr>
            <a:spLocks noGrp="1"/>
          </p:cNvSpPr>
          <p:nvPr>
            <p:ph type="sldNum" sz="quarter" idx="12"/>
          </p:nvPr>
        </p:nvSpPr>
        <p:spPr/>
        <p:txBody>
          <a:bodyPr/>
          <a:lstStyle/>
          <a:p>
            <a:fld id="{E2A2BEC1-68C2-4398-9699-85BAED7126D0}" type="slidenum">
              <a:rPr lang="ca-ES" smtClean="0"/>
              <a:pPr/>
              <a:t>24</a:t>
            </a:fld>
            <a:endParaRPr lang="ca-ES"/>
          </a:p>
        </p:txBody>
      </p:sp>
    </p:spTree>
    <p:extLst>
      <p:ext uri="{BB962C8B-B14F-4D97-AF65-F5344CB8AC3E}">
        <p14:creationId xmlns:p14="http://schemas.microsoft.com/office/powerpoint/2010/main" val="2994434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79</a:t>
            </a:fld>
            <a:endParaRPr lang="es-ES_tradnl" dirty="0"/>
          </a:p>
        </p:txBody>
      </p:sp>
    </p:spTree>
    <p:extLst>
      <p:ext uri="{BB962C8B-B14F-4D97-AF65-F5344CB8AC3E}">
        <p14:creationId xmlns:p14="http://schemas.microsoft.com/office/powerpoint/2010/main" val="3493423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80</a:t>
            </a:fld>
            <a:endParaRPr lang="es-ES_tradnl" dirty="0"/>
          </a:p>
        </p:txBody>
      </p:sp>
    </p:spTree>
    <p:extLst>
      <p:ext uri="{BB962C8B-B14F-4D97-AF65-F5344CB8AC3E}">
        <p14:creationId xmlns:p14="http://schemas.microsoft.com/office/powerpoint/2010/main" val="15125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81</a:t>
            </a:fld>
            <a:endParaRPr lang="es-ES_tradnl" dirty="0"/>
          </a:p>
        </p:txBody>
      </p:sp>
    </p:spTree>
    <p:extLst>
      <p:ext uri="{BB962C8B-B14F-4D97-AF65-F5344CB8AC3E}">
        <p14:creationId xmlns:p14="http://schemas.microsoft.com/office/powerpoint/2010/main" val="2596370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82</a:t>
            </a:fld>
            <a:endParaRPr lang="es-ES_tradnl" dirty="0"/>
          </a:p>
        </p:txBody>
      </p:sp>
    </p:spTree>
    <p:extLst>
      <p:ext uri="{BB962C8B-B14F-4D97-AF65-F5344CB8AC3E}">
        <p14:creationId xmlns:p14="http://schemas.microsoft.com/office/powerpoint/2010/main" val="2384080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83</a:t>
            </a:fld>
            <a:endParaRPr lang="es-ES_tradnl" dirty="0"/>
          </a:p>
        </p:txBody>
      </p:sp>
    </p:spTree>
    <p:extLst>
      <p:ext uri="{BB962C8B-B14F-4D97-AF65-F5344CB8AC3E}">
        <p14:creationId xmlns:p14="http://schemas.microsoft.com/office/powerpoint/2010/main" val="1961684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84</a:t>
            </a:fld>
            <a:endParaRPr lang="es-ES_tradnl" dirty="0"/>
          </a:p>
        </p:txBody>
      </p:sp>
    </p:spTree>
    <p:extLst>
      <p:ext uri="{BB962C8B-B14F-4D97-AF65-F5344CB8AC3E}">
        <p14:creationId xmlns:p14="http://schemas.microsoft.com/office/powerpoint/2010/main" val="3120855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85</a:t>
            </a:fld>
            <a:endParaRPr lang="es-ES_tradnl" dirty="0"/>
          </a:p>
        </p:txBody>
      </p:sp>
    </p:spTree>
    <p:extLst>
      <p:ext uri="{BB962C8B-B14F-4D97-AF65-F5344CB8AC3E}">
        <p14:creationId xmlns:p14="http://schemas.microsoft.com/office/powerpoint/2010/main" val="4140147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86</a:t>
            </a:fld>
            <a:endParaRPr lang="es-ES_tradnl" dirty="0"/>
          </a:p>
        </p:txBody>
      </p:sp>
    </p:spTree>
    <p:extLst>
      <p:ext uri="{BB962C8B-B14F-4D97-AF65-F5344CB8AC3E}">
        <p14:creationId xmlns:p14="http://schemas.microsoft.com/office/powerpoint/2010/main" val="213670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87</a:t>
            </a:fld>
            <a:endParaRPr lang="es-ES_tradnl" dirty="0"/>
          </a:p>
        </p:txBody>
      </p:sp>
    </p:spTree>
    <p:extLst>
      <p:ext uri="{BB962C8B-B14F-4D97-AF65-F5344CB8AC3E}">
        <p14:creationId xmlns:p14="http://schemas.microsoft.com/office/powerpoint/2010/main" val="3604120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88</a:t>
            </a:fld>
            <a:endParaRPr lang="es-ES_tradnl" dirty="0"/>
          </a:p>
        </p:txBody>
      </p:sp>
    </p:spTree>
    <p:extLst>
      <p:ext uri="{BB962C8B-B14F-4D97-AF65-F5344CB8AC3E}">
        <p14:creationId xmlns:p14="http://schemas.microsoft.com/office/powerpoint/2010/main" val="146110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58</a:t>
            </a:fld>
            <a:endParaRPr lang="es-ES_tradnl" dirty="0"/>
          </a:p>
        </p:txBody>
      </p:sp>
    </p:spTree>
    <p:extLst>
      <p:ext uri="{BB962C8B-B14F-4D97-AF65-F5344CB8AC3E}">
        <p14:creationId xmlns:p14="http://schemas.microsoft.com/office/powerpoint/2010/main" val="3304600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89</a:t>
            </a:fld>
            <a:endParaRPr lang="es-ES_tradnl" dirty="0"/>
          </a:p>
        </p:txBody>
      </p:sp>
    </p:spTree>
    <p:extLst>
      <p:ext uri="{BB962C8B-B14F-4D97-AF65-F5344CB8AC3E}">
        <p14:creationId xmlns:p14="http://schemas.microsoft.com/office/powerpoint/2010/main" val="3224549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90</a:t>
            </a:fld>
            <a:endParaRPr lang="es-ES_tradnl" dirty="0"/>
          </a:p>
        </p:txBody>
      </p:sp>
    </p:spTree>
    <p:extLst>
      <p:ext uri="{BB962C8B-B14F-4D97-AF65-F5344CB8AC3E}">
        <p14:creationId xmlns:p14="http://schemas.microsoft.com/office/powerpoint/2010/main" val="3445643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91</a:t>
            </a:fld>
            <a:endParaRPr lang="es-ES_tradnl" dirty="0"/>
          </a:p>
        </p:txBody>
      </p:sp>
    </p:spTree>
    <p:extLst>
      <p:ext uri="{BB962C8B-B14F-4D97-AF65-F5344CB8AC3E}">
        <p14:creationId xmlns:p14="http://schemas.microsoft.com/office/powerpoint/2010/main" val="185956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92</a:t>
            </a:fld>
            <a:endParaRPr lang="es-ES_tradnl" dirty="0"/>
          </a:p>
        </p:txBody>
      </p:sp>
    </p:spTree>
    <p:extLst>
      <p:ext uri="{BB962C8B-B14F-4D97-AF65-F5344CB8AC3E}">
        <p14:creationId xmlns:p14="http://schemas.microsoft.com/office/powerpoint/2010/main" val="3303142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93</a:t>
            </a:fld>
            <a:endParaRPr lang="es-ES_tradnl" dirty="0"/>
          </a:p>
        </p:txBody>
      </p:sp>
    </p:spTree>
    <p:extLst>
      <p:ext uri="{BB962C8B-B14F-4D97-AF65-F5344CB8AC3E}">
        <p14:creationId xmlns:p14="http://schemas.microsoft.com/office/powerpoint/2010/main" val="2973554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94</a:t>
            </a:fld>
            <a:endParaRPr lang="es-ES_tradnl" dirty="0"/>
          </a:p>
        </p:txBody>
      </p:sp>
    </p:spTree>
    <p:extLst>
      <p:ext uri="{BB962C8B-B14F-4D97-AF65-F5344CB8AC3E}">
        <p14:creationId xmlns:p14="http://schemas.microsoft.com/office/powerpoint/2010/main" val="985644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95</a:t>
            </a:fld>
            <a:endParaRPr lang="es-ES_tradnl" dirty="0"/>
          </a:p>
        </p:txBody>
      </p:sp>
    </p:spTree>
    <p:extLst>
      <p:ext uri="{BB962C8B-B14F-4D97-AF65-F5344CB8AC3E}">
        <p14:creationId xmlns:p14="http://schemas.microsoft.com/office/powerpoint/2010/main" val="1960494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96</a:t>
            </a:fld>
            <a:endParaRPr lang="es-ES_tradnl" dirty="0"/>
          </a:p>
        </p:txBody>
      </p:sp>
    </p:spTree>
    <p:extLst>
      <p:ext uri="{BB962C8B-B14F-4D97-AF65-F5344CB8AC3E}">
        <p14:creationId xmlns:p14="http://schemas.microsoft.com/office/powerpoint/2010/main" val="885820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113</a:t>
            </a:fld>
            <a:endParaRPr lang="es-ES_tradnl" dirty="0"/>
          </a:p>
        </p:txBody>
      </p:sp>
    </p:spTree>
    <p:extLst>
      <p:ext uri="{BB962C8B-B14F-4D97-AF65-F5344CB8AC3E}">
        <p14:creationId xmlns:p14="http://schemas.microsoft.com/office/powerpoint/2010/main" val="3043955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59</a:t>
            </a:fld>
            <a:endParaRPr lang="es-ES_tradnl" dirty="0"/>
          </a:p>
        </p:txBody>
      </p:sp>
    </p:spTree>
    <p:extLst>
      <p:ext uri="{BB962C8B-B14F-4D97-AF65-F5344CB8AC3E}">
        <p14:creationId xmlns:p14="http://schemas.microsoft.com/office/powerpoint/2010/main" val="25774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60</a:t>
            </a:fld>
            <a:endParaRPr lang="es-ES_tradnl" dirty="0"/>
          </a:p>
        </p:txBody>
      </p:sp>
    </p:spTree>
    <p:extLst>
      <p:ext uri="{BB962C8B-B14F-4D97-AF65-F5344CB8AC3E}">
        <p14:creationId xmlns:p14="http://schemas.microsoft.com/office/powerpoint/2010/main" val="240904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65</a:t>
            </a:fld>
            <a:endParaRPr lang="es-ES_tradnl" dirty="0"/>
          </a:p>
        </p:txBody>
      </p:sp>
    </p:spTree>
    <p:extLst>
      <p:ext uri="{BB962C8B-B14F-4D97-AF65-F5344CB8AC3E}">
        <p14:creationId xmlns:p14="http://schemas.microsoft.com/office/powerpoint/2010/main" val="2557023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66</a:t>
            </a:fld>
            <a:endParaRPr lang="es-ES_tradnl" dirty="0"/>
          </a:p>
        </p:txBody>
      </p:sp>
    </p:spTree>
    <p:extLst>
      <p:ext uri="{BB962C8B-B14F-4D97-AF65-F5344CB8AC3E}">
        <p14:creationId xmlns:p14="http://schemas.microsoft.com/office/powerpoint/2010/main" val="44847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67</a:t>
            </a:fld>
            <a:endParaRPr lang="es-ES_tradnl" dirty="0"/>
          </a:p>
        </p:txBody>
      </p:sp>
    </p:spTree>
    <p:extLst>
      <p:ext uri="{BB962C8B-B14F-4D97-AF65-F5344CB8AC3E}">
        <p14:creationId xmlns:p14="http://schemas.microsoft.com/office/powerpoint/2010/main" val="1234706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a:xfrm>
            <a:off x="639795" y="4125796"/>
            <a:ext cx="5121213" cy="3908857"/>
          </a:xfrm>
          <a:prstGeom prst="rect">
            <a:avLst/>
          </a:prstGeom>
        </p:spPr>
        <p:txBody>
          <a:bodyPr>
            <a:normAutofit/>
          </a:bodyPr>
          <a:lstStyle/>
          <a:p>
            <a:endParaRPr lang="ca-ES"/>
          </a:p>
        </p:txBody>
      </p:sp>
      <p:sp>
        <p:nvSpPr>
          <p:cNvPr id="4" name="3 Marcador de número de diapositiva"/>
          <p:cNvSpPr>
            <a:spLocks noGrp="1"/>
          </p:cNvSpPr>
          <p:nvPr>
            <p:ph type="sldNum" sz="quarter" idx="10"/>
          </p:nvPr>
        </p:nvSpPr>
        <p:spPr>
          <a:xfrm>
            <a:off x="3625502" y="8251585"/>
            <a:ext cx="2773871" cy="433868"/>
          </a:xfrm>
          <a:prstGeom prst="rect">
            <a:avLst/>
          </a:prstGeom>
        </p:spPr>
        <p:txBody>
          <a:bodyPr/>
          <a:lstStyle/>
          <a:p>
            <a:pPr>
              <a:defRPr/>
            </a:pPr>
            <a:fld id="{96437D59-9B52-4731-BFB0-6C179B2C1995}" type="slidenum">
              <a:rPr lang="es-ES_tradnl" smtClean="0"/>
              <a:pPr>
                <a:defRPr/>
              </a:pPr>
              <a:t>68</a:t>
            </a:fld>
            <a:endParaRPr lang="es-ES_tradnl" dirty="0"/>
          </a:p>
        </p:txBody>
      </p:sp>
    </p:spTree>
    <p:extLst>
      <p:ext uri="{BB962C8B-B14F-4D97-AF65-F5344CB8AC3E}">
        <p14:creationId xmlns:p14="http://schemas.microsoft.com/office/powerpoint/2010/main" val="82109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ol">
    <p:spTree>
      <p:nvGrpSpPr>
        <p:cNvPr id="1" name=""/>
        <p:cNvGrpSpPr/>
        <p:nvPr/>
      </p:nvGrpSpPr>
      <p:grpSpPr>
        <a:xfrm>
          <a:off x="0" y="0"/>
          <a:ext cx="0" cy="0"/>
          <a:chOff x="0" y="0"/>
          <a:chExt cx="0" cy="0"/>
        </a:xfrm>
      </p:grpSpPr>
      <p:sp>
        <p:nvSpPr>
          <p:cNvPr id="2" name="Títol 1"/>
          <p:cNvSpPr>
            <a:spLocks noGrp="1"/>
          </p:cNvSpPr>
          <p:nvPr>
            <p:ph type="ctrTitle"/>
          </p:nvPr>
        </p:nvSpPr>
        <p:spPr>
          <a:xfrm>
            <a:off x="685800" y="2130425"/>
            <a:ext cx="7772400" cy="1470025"/>
          </a:xfrm>
        </p:spPr>
        <p:txBody>
          <a:bodyPr/>
          <a:lstStyle/>
          <a:p>
            <a:r>
              <a:rPr lang="ca-ES"/>
              <a:t>Feu clic aquí per editar l'estil</a:t>
            </a:r>
          </a:p>
        </p:txBody>
      </p:sp>
      <p:sp>
        <p:nvSpPr>
          <p:cNvPr id="3" name="Subtíto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a-ES"/>
              <a:t>Feu clic aquí per editar l'estil de subtítols del patró.</a:t>
            </a:r>
          </a:p>
        </p:txBody>
      </p:sp>
      <p:sp>
        <p:nvSpPr>
          <p:cNvPr id="4" name="Contenidor de data 3"/>
          <p:cNvSpPr>
            <a:spLocks noGrp="1"/>
          </p:cNvSpPr>
          <p:nvPr>
            <p:ph type="dt" sz="half" idx="10"/>
          </p:nvPr>
        </p:nvSpPr>
        <p:spPr/>
        <p:txBody>
          <a:bodyPr/>
          <a:lstStyle/>
          <a:p>
            <a:endParaRPr lang="ca-ES"/>
          </a:p>
        </p:txBody>
      </p:sp>
      <p:sp>
        <p:nvSpPr>
          <p:cNvPr id="5" name="Contenidor de peu de pàgina 4"/>
          <p:cNvSpPr>
            <a:spLocks noGrp="1"/>
          </p:cNvSpPr>
          <p:nvPr>
            <p:ph type="ftr" sz="quarter" idx="11"/>
          </p:nvPr>
        </p:nvSpPr>
        <p:spPr/>
        <p:txBody>
          <a:bodyPr/>
          <a:lstStyle/>
          <a:p>
            <a:r>
              <a:rPr lang="ca-ES"/>
              <a:t>PMSM motor control</a:t>
            </a:r>
          </a:p>
        </p:txBody>
      </p:sp>
      <p:sp>
        <p:nvSpPr>
          <p:cNvPr id="6" name="Contenidor de número de diapositiva 5"/>
          <p:cNvSpPr>
            <a:spLocks noGrp="1"/>
          </p:cNvSpPr>
          <p:nvPr>
            <p:ph type="sldNum" sz="quarter" idx="12"/>
          </p:nvPr>
        </p:nvSpPr>
        <p:spPr/>
        <p:txBody>
          <a:bodyPr/>
          <a:lstStyle/>
          <a:p>
            <a:fld id="{AC73A611-7CB3-407B-8955-E73429FEB09D}" type="slidenum">
              <a:rPr lang="ca-ES" smtClean="0"/>
              <a:pPr/>
              <a:t>‹Nº›</a:t>
            </a:fld>
            <a:endParaRPr lang="ca-ES"/>
          </a:p>
        </p:txBody>
      </p:sp>
    </p:spTree>
    <p:extLst>
      <p:ext uri="{BB962C8B-B14F-4D97-AF65-F5344CB8AC3E}">
        <p14:creationId xmlns:p14="http://schemas.microsoft.com/office/powerpoint/2010/main" val="16488159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p>
        </p:txBody>
      </p:sp>
      <p:sp>
        <p:nvSpPr>
          <p:cNvPr id="3" name="Contenidor de contingut 2"/>
          <p:cNvSpPr>
            <a:spLocks noGrp="1"/>
          </p:cNvSpPr>
          <p:nvPr>
            <p:ph idx="1"/>
          </p:nvPr>
        </p:nvSpPr>
        <p:spPr/>
        <p:txBody>
          <a:body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p:cNvSpPr>
            <a:spLocks noGrp="1"/>
          </p:cNvSpPr>
          <p:nvPr>
            <p:ph type="dt" sz="half" idx="10"/>
          </p:nvPr>
        </p:nvSpPr>
        <p:spPr/>
        <p:txBody>
          <a:bodyPr/>
          <a:lstStyle/>
          <a:p>
            <a:endParaRPr lang="ca-ES"/>
          </a:p>
        </p:txBody>
      </p:sp>
      <p:sp>
        <p:nvSpPr>
          <p:cNvPr id="5" name="Contenidor de peu de pàgina 4"/>
          <p:cNvSpPr>
            <a:spLocks noGrp="1"/>
          </p:cNvSpPr>
          <p:nvPr>
            <p:ph type="ftr" sz="quarter" idx="11"/>
          </p:nvPr>
        </p:nvSpPr>
        <p:spPr/>
        <p:txBody>
          <a:bodyPr/>
          <a:lstStyle/>
          <a:p>
            <a:r>
              <a:rPr lang="ca-ES"/>
              <a:t>PMSM motor control</a:t>
            </a:r>
          </a:p>
        </p:txBody>
      </p:sp>
      <p:sp>
        <p:nvSpPr>
          <p:cNvPr id="6" name="Contenidor de número de diapositiva 5"/>
          <p:cNvSpPr>
            <a:spLocks noGrp="1"/>
          </p:cNvSpPr>
          <p:nvPr>
            <p:ph type="sldNum" sz="quarter" idx="12"/>
          </p:nvPr>
        </p:nvSpPr>
        <p:spPr/>
        <p:txBody>
          <a:bodyPr/>
          <a:lstStyle/>
          <a:p>
            <a:fld id="{AC73A611-7CB3-407B-8955-E73429FEB09D}" type="slidenum">
              <a:rPr lang="ca-ES" smtClean="0"/>
              <a:pPr/>
              <a:t>‹Nº›</a:t>
            </a:fld>
            <a:endParaRPr lang="ca-ES"/>
          </a:p>
        </p:txBody>
      </p:sp>
    </p:spTree>
    <p:extLst>
      <p:ext uri="{BB962C8B-B14F-4D97-AF65-F5344CB8AC3E}">
        <p14:creationId xmlns:p14="http://schemas.microsoft.com/office/powerpoint/2010/main" val="31796250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ítol 1"/>
          <p:cNvSpPr>
            <a:spLocks noGrp="1"/>
          </p:cNvSpPr>
          <p:nvPr>
            <p:ph type="title"/>
          </p:nvPr>
        </p:nvSpPr>
        <p:spPr>
          <a:xfrm>
            <a:off x="722313" y="4406900"/>
            <a:ext cx="7772400" cy="1362075"/>
          </a:xfrm>
        </p:spPr>
        <p:txBody>
          <a:bodyPr anchor="t"/>
          <a:lstStyle>
            <a:lvl1pPr algn="l">
              <a:defRPr sz="4000" b="1" cap="all"/>
            </a:lvl1pPr>
          </a:lstStyle>
          <a:p>
            <a:r>
              <a:rPr lang="ca-ES"/>
              <a:t>Feu clic aquí per editar l'estil</a:t>
            </a:r>
          </a:p>
        </p:txBody>
      </p:sp>
      <p:sp>
        <p:nvSpPr>
          <p:cNvPr id="3" name="Contenidor de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a-ES"/>
              <a:t>Feu clic aquí per editar els estils de text</a:t>
            </a:r>
          </a:p>
        </p:txBody>
      </p:sp>
    </p:spTree>
    <p:extLst>
      <p:ext uri="{BB962C8B-B14F-4D97-AF65-F5344CB8AC3E}">
        <p14:creationId xmlns:p14="http://schemas.microsoft.com/office/powerpoint/2010/main" val="4848286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p>
        </p:txBody>
      </p:sp>
      <p:sp>
        <p:nvSpPr>
          <p:cNvPr id="3" name="Contenidor de contingut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4" name="Contenidor de contingut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5" name="Contenidor de data 4"/>
          <p:cNvSpPr>
            <a:spLocks noGrp="1"/>
          </p:cNvSpPr>
          <p:nvPr>
            <p:ph type="dt" sz="half" idx="10"/>
          </p:nvPr>
        </p:nvSpPr>
        <p:spPr/>
        <p:txBody>
          <a:bodyPr/>
          <a:lstStyle/>
          <a:p>
            <a:endParaRPr lang="ca-ES"/>
          </a:p>
        </p:txBody>
      </p:sp>
      <p:sp>
        <p:nvSpPr>
          <p:cNvPr id="6" name="Contenidor de peu de pàgina 5"/>
          <p:cNvSpPr>
            <a:spLocks noGrp="1"/>
          </p:cNvSpPr>
          <p:nvPr>
            <p:ph type="ftr" sz="quarter" idx="11"/>
          </p:nvPr>
        </p:nvSpPr>
        <p:spPr/>
        <p:txBody>
          <a:bodyPr/>
          <a:lstStyle/>
          <a:p>
            <a:r>
              <a:rPr lang="ca-ES"/>
              <a:t>PMSM motor control</a:t>
            </a:r>
          </a:p>
        </p:txBody>
      </p:sp>
      <p:sp>
        <p:nvSpPr>
          <p:cNvPr id="7" name="Contenidor de número de diapositiva 6"/>
          <p:cNvSpPr>
            <a:spLocks noGrp="1"/>
          </p:cNvSpPr>
          <p:nvPr>
            <p:ph type="sldNum" sz="quarter" idx="12"/>
          </p:nvPr>
        </p:nvSpPr>
        <p:spPr/>
        <p:txBody>
          <a:bodyPr/>
          <a:lstStyle/>
          <a:p>
            <a:fld id="{AC73A611-7CB3-407B-8955-E73429FEB09D}" type="slidenum">
              <a:rPr lang="ca-ES" smtClean="0"/>
              <a:pPr/>
              <a:t>‹Nº›</a:t>
            </a:fld>
            <a:endParaRPr lang="ca-ES"/>
          </a:p>
        </p:txBody>
      </p:sp>
    </p:spTree>
    <p:extLst>
      <p:ext uri="{BB962C8B-B14F-4D97-AF65-F5344CB8AC3E}">
        <p14:creationId xmlns:p14="http://schemas.microsoft.com/office/powerpoint/2010/main" val="29836479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lvl1pPr>
              <a:defRPr/>
            </a:lvl1pPr>
          </a:lstStyle>
          <a:p>
            <a:r>
              <a:rPr lang="ca-ES"/>
              <a:t>Feu clic aquí per editar l'estil</a:t>
            </a:r>
          </a:p>
        </p:txBody>
      </p:sp>
      <p:sp>
        <p:nvSpPr>
          <p:cNvPr id="3" name="Contenidor de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aquí per editar els estils de text</a:t>
            </a:r>
          </a:p>
        </p:txBody>
      </p:sp>
      <p:sp>
        <p:nvSpPr>
          <p:cNvPr id="4" name="Contenidor de contingut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5" name="Contenidor de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aquí per editar els estils de text</a:t>
            </a:r>
          </a:p>
        </p:txBody>
      </p:sp>
      <p:sp>
        <p:nvSpPr>
          <p:cNvPr id="6" name="Contenidor de contingut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7" name="Contenidor de data 6"/>
          <p:cNvSpPr>
            <a:spLocks noGrp="1"/>
          </p:cNvSpPr>
          <p:nvPr>
            <p:ph type="dt" sz="half" idx="10"/>
          </p:nvPr>
        </p:nvSpPr>
        <p:spPr/>
        <p:txBody>
          <a:bodyPr/>
          <a:lstStyle/>
          <a:p>
            <a:endParaRPr lang="ca-ES"/>
          </a:p>
        </p:txBody>
      </p:sp>
      <p:sp>
        <p:nvSpPr>
          <p:cNvPr id="8" name="Contenidor de peu de pàgina 7"/>
          <p:cNvSpPr>
            <a:spLocks noGrp="1"/>
          </p:cNvSpPr>
          <p:nvPr>
            <p:ph type="ftr" sz="quarter" idx="11"/>
          </p:nvPr>
        </p:nvSpPr>
        <p:spPr/>
        <p:txBody>
          <a:bodyPr/>
          <a:lstStyle/>
          <a:p>
            <a:r>
              <a:rPr lang="ca-ES"/>
              <a:t>PMSM motor control</a:t>
            </a:r>
          </a:p>
        </p:txBody>
      </p:sp>
      <p:sp>
        <p:nvSpPr>
          <p:cNvPr id="9" name="Contenidor de número de diapositiva 8"/>
          <p:cNvSpPr>
            <a:spLocks noGrp="1"/>
          </p:cNvSpPr>
          <p:nvPr>
            <p:ph type="sldNum" sz="quarter" idx="12"/>
          </p:nvPr>
        </p:nvSpPr>
        <p:spPr/>
        <p:txBody>
          <a:bodyPr/>
          <a:lstStyle/>
          <a:p>
            <a:fld id="{AC73A611-7CB3-407B-8955-E73429FEB09D}" type="slidenum">
              <a:rPr lang="ca-ES" smtClean="0"/>
              <a:pPr/>
              <a:t>‹Nº›</a:t>
            </a:fld>
            <a:endParaRPr lang="ca-ES"/>
          </a:p>
        </p:txBody>
      </p:sp>
    </p:spTree>
    <p:extLst>
      <p:ext uri="{BB962C8B-B14F-4D97-AF65-F5344CB8AC3E}">
        <p14:creationId xmlns:p14="http://schemas.microsoft.com/office/powerpoint/2010/main" val="374021508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p>
        </p:txBody>
      </p:sp>
      <p:sp>
        <p:nvSpPr>
          <p:cNvPr id="3" name="Contenidor de data 2"/>
          <p:cNvSpPr>
            <a:spLocks noGrp="1"/>
          </p:cNvSpPr>
          <p:nvPr>
            <p:ph type="dt" sz="half" idx="10"/>
          </p:nvPr>
        </p:nvSpPr>
        <p:spPr/>
        <p:txBody>
          <a:bodyPr/>
          <a:lstStyle/>
          <a:p>
            <a:endParaRPr lang="ca-ES"/>
          </a:p>
        </p:txBody>
      </p:sp>
      <p:sp>
        <p:nvSpPr>
          <p:cNvPr id="4" name="Contenidor de peu de pàgina 3"/>
          <p:cNvSpPr>
            <a:spLocks noGrp="1"/>
          </p:cNvSpPr>
          <p:nvPr>
            <p:ph type="ftr" sz="quarter" idx="11"/>
          </p:nvPr>
        </p:nvSpPr>
        <p:spPr/>
        <p:txBody>
          <a:bodyPr/>
          <a:lstStyle/>
          <a:p>
            <a:r>
              <a:rPr lang="ca-ES"/>
              <a:t>PMSM motor control</a:t>
            </a:r>
          </a:p>
        </p:txBody>
      </p:sp>
      <p:sp>
        <p:nvSpPr>
          <p:cNvPr id="5" name="Contenidor de número de diapositiva 4"/>
          <p:cNvSpPr>
            <a:spLocks noGrp="1"/>
          </p:cNvSpPr>
          <p:nvPr>
            <p:ph type="sldNum" sz="quarter" idx="12"/>
          </p:nvPr>
        </p:nvSpPr>
        <p:spPr/>
        <p:txBody>
          <a:bodyPr/>
          <a:lstStyle/>
          <a:p>
            <a:fld id="{AC73A611-7CB3-407B-8955-E73429FEB09D}" type="slidenum">
              <a:rPr lang="ca-ES" smtClean="0"/>
              <a:pPr/>
              <a:t>‹Nº›</a:t>
            </a:fld>
            <a:endParaRPr lang="ca-ES"/>
          </a:p>
        </p:txBody>
      </p:sp>
    </p:spTree>
    <p:extLst>
      <p:ext uri="{BB962C8B-B14F-4D97-AF65-F5344CB8AC3E}">
        <p14:creationId xmlns:p14="http://schemas.microsoft.com/office/powerpoint/2010/main" val="58611851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ca-ES"/>
          </a:p>
        </p:txBody>
      </p:sp>
      <p:sp>
        <p:nvSpPr>
          <p:cNvPr id="3" name="Footer Placeholder 2"/>
          <p:cNvSpPr>
            <a:spLocks noGrp="1"/>
          </p:cNvSpPr>
          <p:nvPr>
            <p:ph type="ftr" sz="quarter" idx="11"/>
          </p:nvPr>
        </p:nvSpPr>
        <p:spPr/>
        <p:txBody>
          <a:bodyPr/>
          <a:lstStyle/>
          <a:p>
            <a:r>
              <a:rPr lang="ca-ES"/>
              <a:t>PMSM motor control</a:t>
            </a:r>
          </a:p>
        </p:txBody>
      </p:sp>
      <p:sp>
        <p:nvSpPr>
          <p:cNvPr id="4" name="Slide Number Placeholder 3"/>
          <p:cNvSpPr>
            <a:spLocks noGrp="1"/>
          </p:cNvSpPr>
          <p:nvPr>
            <p:ph type="sldNum" sz="quarter" idx="12"/>
          </p:nvPr>
        </p:nvSpPr>
        <p:spPr/>
        <p:txBody>
          <a:bodyPr/>
          <a:lstStyle/>
          <a:p>
            <a:fld id="{928304E1-F521-4F9C-B673-5C7C8A108F34}" type="slidenum">
              <a:rPr lang="ca-ES" smtClean="0"/>
              <a:t>‹Nº›</a:t>
            </a:fld>
            <a:endParaRPr lang="ca-ES"/>
          </a:p>
        </p:txBody>
      </p:sp>
    </p:spTree>
    <p:extLst>
      <p:ext uri="{BB962C8B-B14F-4D97-AF65-F5344CB8AC3E}">
        <p14:creationId xmlns:p14="http://schemas.microsoft.com/office/powerpoint/2010/main" val="2423955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idor de títo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a-ES" dirty="0"/>
              <a:t>Feu clic aquí per editar l'estil</a:t>
            </a:r>
          </a:p>
        </p:txBody>
      </p:sp>
      <p:sp>
        <p:nvSpPr>
          <p:cNvPr id="3" name="Contenidor de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a-ES"/>
              <a:t>Feu clic aquí per editar els estils de text</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a-ES" dirty="0"/>
          </a:p>
        </p:txBody>
      </p:sp>
      <p:sp>
        <p:nvSpPr>
          <p:cNvPr id="5" name="Contenidor de peu de pà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ca-ES"/>
              <a:t>PMSM motor control</a:t>
            </a:r>
          </a:p>
        </p:txBody>
      </p:sp>
      <p:sp>
        <p:nvSpPr>
          <p:cNvPr id="6" name="Conteni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3A611-7CB3-407B-8955-E73429FEB09D}" type="slidenum">
              <a:rPr lang="ca-ES" smtClean="0"/>
              <a:pPr/>
              <a:t>‹Nº›</a:t>
            </a:fld>
            <a:endParaRPr lang="ca-ES"/>
          </a:p>
        </p:txBody>
      </p:sp>
      <p:pic>
        <p:nvPicPr>
          <p:cNvPr id="8" name="Imagen 7">
            <a:extLst>
              <a:ext uri="{FF2B5EF4-FFF2-40B4-BE49-F238E27FC236}">
                <a16:creationId xmlns:a16="http://schemas.microsoft.com/office/drawing/2014/main" id="{B4BA2F6B-58CE-4F75-AC22-03DC8CB748B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5496" y="6304014"/>
            <a:ext cx="331620" cy="509362"/>
          </a:xfrm>
          <a:prstGeom prst="rect">
            <a:avLst/>
          </a:prstGeom>
        </p:spPr>
      </p:pic>
      <p:pic>
        <p:nvPicPr>
          <p:cNvPr id="9" name="Imagen 8">
            <a:extLst>
              <a:ext uri="{FF2B5EF4-FFF2-40B4-BE49-F238E27FC236}">
                <a16:creationId xmlns:a16="http://schemas.microsoft.com/office/drawing/2014/main" id="{6A4A23C5-35D7-41AA-B554-F3002CF03E6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95536" y="6336359"/>
            <a:ext cx="431150" cy="477017"/>
          </a:xfrm>
          <a:prstGeom prst="rect">
            <a:avLst/>
          </a:prstGeom>
        </p:spPr>
      </p:pic>
      <p:pic>
        <p:nvPicPr>
          <p:cNvPr id="11" name="Imagen 10">
            <a:extLst>
              <a:ext uri="{FF2B5EF4-FFF2-40B4-BE49-F238E27FC236}">
                <a16:creationId xmlns:a16="http://schemas.microsoft.com/office/drawing/2014/main" id="{383F4941-4D9D-413D-AC47-45516028714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620000" y="33353"/>
            <a:ext cx="1501629" cy="327712"/>
          </a:xfrm>
          <a:prstGeom prst="rect">
            <a:avLst/>
          </a:prstGeom>
        </p:spPr>
      </p:pic>
    </p:spTree>
    <p:extLst>
      <p:ext uri="{BB962C8B-B14F-4D97-AF65-F5344CB8AC3E}">
        <p14:creationId xmlns:p14="http://schemas.microsoft.com/office/powerpoint/2010/main" val="2782274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6.emf"/><Relationship Id="rId5" Type="http://schemas.openxmlformats.org/officeDocument/2006/relationships/image" Target="../media/image149.jpeg"/><Relationship Id="rId4" Type="http://schemas.openxmlformats.org/officeDocument/2006/relationships/image" Target="../media/image148.wmf"/></Relationships>
</file>

<file path=ppt/slides/_rels/slide10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46.emf"/><Relationship Id="rId5" Type="http://schemas.openxmlformats.org/officeDocument/2006/relationships/image" Target="../media/image150.wmf"/><Relationship Id="rId4" Type="http://schemas.openxmlformats.org/officeDocument/2006/relationships/oleObject" Target="../embeddings/oleObject46.bin"/></Relationships>
</file>

<file path=ppt/slides/_rels/slide102.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image" Target="../media/image154.jpeg"/><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52.wmf"/><Relationship Id="rId5" Type="http://schemas.openxmlformats.org/officeDocument/2006/relationships/oleObject" Target="../embeddings/oleObject47.bin"/><Relationship Id="rId4" Type="http://schemas.openxmlformats.org/officeDocument/2006/relationships/image" Target="../media/image146.emf"/><Relationship Id="rId9" Type="http://schemas.openxmlformats.org/officeDocument/2006/relationships/image" Target="../media/image155.jpeg"/></Relationships>
</file>

<file path=ppt/slides/_rels/slide103.xml.rels><?xml version="1.0" encoding="UTF-8" standalone="yes"?>
<Relationships xmlns="http://schemas.openxmlformats.org/package/2006/relationships"><Relationship Id="rId3" Type="http://schemas.openxmlformats.org/officeDocument/2006/relationships/image" Target="../media/image146.emf"/><Relationship Id="rId7" Type="http://schemas.openxmlformats.org/officeDocument/2006/relationships/image" Target="../media/image156.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49.bin"/><Relationship Id="rId5" Type="http://schemas.openxmlformats.org/officeDocument/2006/relationships/image" Target="../media/image158.jpeg"/><Relationship Id="rId4" Type="http://schemas.openxmlformats.org/officeDocument/2006/relationships/image" Target="../media/image157.jpeg"/></Relationships>
</file>

<file path=ppt/slides/_rels/slide104.xml.rels><?xml version="1.0" encoding="UTF-8" standalone="yes"?>
<Relationships xmlns="http://schemas.openxmlformats.org/package/2006/relationships"><Relationship Id="rId3" Type="http://schemas.openxmlformats.org/officeDocument/2006/relationships/image" Target="../media/image146.emf"/><Relationship Id="rId7" Type="http://schemas.openxmlformats.org/officeDocument/2006/relationships/image" Target="../media/image161.jpeg"/><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60.jpeg"/><Relationship Id="rId5" Type="http://schemas.openxmlformats.org/officeDocument/2006/relationships/image" Target="../media/image159.wmf"/><Relationship Id="rId4" Type="http://schemas.openxmlformats.org/officeDocument/2006/relationships/oleObject" Target="../embeddings/oleObject50.bin"/></Relationships>
</file>

<file path=ppt/slides/_rels/slide105.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oleObject" Target="../embeddings/oleObject51.bin"/><Relationship Id="rId7" Type="http://schemas.openxmlformats.org/officeDocument/2006/relationships/image" Target="../media/image166.emf"/><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image" Target="../media/image165.emf"/><Relationship Id="rId5" Type="http://schemas.openxmlformats.org/officeDocument/2006/relationships/image" Target="../media/image164.emf"/><Relationship Id="rId4" Type="http://schemas.openxmlformats.org/officeDocument/2006/relationships/image" Target="../media/image163.wmf"/></Relationships>
</file>

<file path=ppt/slides/_rels/slide10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70.wmf"/><Relationship Id="rId5" Type="http://schemas.openxmlformats.org/officeDocument/2006/relationships/image" Target="../media/image168.wmf"/><Relationship Id="rId4" Type="http://schemas.openxmlformats.org/officeDocument/2006/relationships/oleObject" Target="../embeddings/oleObject52.bin"/></Relationships>
</file>

<file path=ppt/slides/_rels/slide10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image" Target="../media/image173.jpeg"/><Relationship Id="rId5" Type="http://schemas.openxmlformats.org/officeDocument/2006/relationships/image" Target="../media/image171.wmf"/><Relationship Id="rId4" Type="http://schemas.openxmlformats.org/officeDocument/2006/relationships/oleObject" Target="../embeddings/oleObject53.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image" Target="../media/image165.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64.emf"/><Relationship Id="rId5" Type="http://schemas.openxmlformats.org/officeDocument/2006/relationships/image" Target="../media/image174.emf"/><Relationship Id="rId4" Type="http://schemas.openxmlformats.org/officeDocument/2006/relationships/image" Target="../media/image163.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slideLayout" Target="../slideLayouts/slideLayout6.xml"/><Relationship Id="rId1" Type="http://schemas.openxmlformats.org/officeDocument/2006/relationships/vmlDrawing" Target="../drawings/vmlDrawing40.vml"/><Relationship Id="rId5" Type="http://schemas.openxmlformats.org/officeDocument/2006/relationships/image" Target="../media/image175.wmf"/><Relationship Id="rId4" Type="http://schemas.openxmlformats.org/officeDocument/2006/relationships/oleObject" Target="../embeddings/oleObject55.bin"/></Relationships>
</file>

<file path=ppt/slides/_rels/slide113.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79.wmf"/><Relationship Id="rId5" Type="http://schemas.openxmlformats.org/officeDocument/2006/relationships/oleObject" Target="../embeddings/oleObject57.bin"/><Relationship Id="rId4" Type="http://schemas.openxmlformats.org/officeDocument/2006/relationships/image" Target="../media/image178.emf"/></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116.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png"/><Relationship Id="rId1" Type="http://schemas.openxmlformats.org/officeDocument/2006/relationships/slideLayout" Target="../slideLayouts/slideLayout4.xml"/><Relationship Id="rId5" Type="http://schemas.openxmlformats.org/officeDocument/2006/relationships/image" Target="../media/image187.emf"/><Relationship Id="rId4" Type="http://schemas.openxmlformats.org/officeDocument/2006/relationships/image" Target="../media/image186.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1.png"/><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CWulQ1ZSE3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image" Target="../media/image37.wmf"/></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wmf"/></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43.wmf"/><Relationship Id="rId5" Type="http://schemas.openxmlformats.org/officeDocument/2006/relationships/oleObject" Target="../embeddings/oleObject8.bin"/><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48.wmf"/><Relationship Id="rId5" Type="http://schemas.openxmlformats.org/officeDocument/2006/relationships/oleObject" Target="../embeddings/oleObject10.bin"/><Relationship Id="rId4" Type="http://schemas.openxmlformats.org/officeDocument/2006/relationships/image" Target="../media/image47.wmf"/></Relationships>
</file>

<file path=ppt/slides/_rels/slide2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5.wmf"/><Relationship Id="rId5" Type="http://schemas.openxmlformats.org/officeDocument/2006/relationships/oleObject" Target="../embeddings/oleObject12.bin"/><Relationship Id="rId4" Type="http://schemas.openxmlformats.org/officeDocument/2006/relationships/image" Target="../media/image54.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wmf"/></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59.gif"/><Relationship Id="rId5" Type="http://schemas.openxmlformats.org/officeDocument/2006/relationships/image" Target="../media/image57.wmf"/><Relationship Id="rId4" Type="http://schemas.openxmlformats.org/officeDocument/2006/relationships/oleObject" Target="../embeddings/oleObject14.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59.gi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1.wmf"/><Relationship Id="rId5" Type="http://schemas.openxmlformats.org/officeDocument/2006/relationships/oleObject" Target="../embeddings/oleObject16.bin"/><Relationship Id="rId4" Type="http://schemas.openxmlformats.org/officeDocument/2006/relationships/image" Target="../media/image60.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59.gif"/><Relationship Id="rId4" Type="http://schemas.openxmlformats.org/officeDocument/2006/relationships/image" Target="../media/image62.wmf"/></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image" Target="../media/image70.emf"/><Relationship Id="rId4" Type="http://schemas.openxmlformats.org/officeDocument/2006/relationships/image" Target="../media/image69.emf"/></Relationships>
</file>

<file path=ppt/slides/_rels/slide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72.emf"/><Relationship Id="rId1" Type="http://schemas.openxmlformats.org/officeDocument/2006/relationships/slideLayout" Target="../slideLayouts/slideLayout4.xm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NULL"/><Relationship Id="rId4" Type="http://schemas.openxmlformats.org/officeDocument/2006/relationships/image" Target="NUL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4.jpeg"/><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93.jpeg"/><Relationship Id="rId5" Type="http://schemas.openxmlformats.org/officeDocument/2006/relationships/image" Target="../media/image92.emf"/><Relationship Id="rId4" Type="http://schemas.openxmlformats.org/officeDocument/2006/relationships/oleObject" Target="../embeddings/oleObject18.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6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00.emf"/><Relationship Id="rId3" Type="http://schemas.openxmlformats.org/officeDocument/2006/relationships/image" Target="../media/image320.png"/><Relationship Id="rId7" Type="http://schemas.openxmlformats.org/officeDocument/2006/relationships/image" Target="../media/image36.png"/><Relationship Id="rId12"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6.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png"/><Relationship Id="rId15" Type="http://schemas.openxmlformats.org/officeDocument/2006/relationships/image" Target="../media/image102.emf"/><Relationship Id="rId10" Type="http://schemas.openxmlformats.org/officeDocument/2006/relationships/image" Target="../media/image39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101.emf"/></Relationships>
</file>

<file path=ppt/slides/_rels/slide6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0.bin"/><Relationship Id="rId5" Type="http://schemas.openxmlformats.org/officeDocument/2006/relationships/image" Target="../media/image104.wmf"/><Relationship Id="rId4" Type="http://schemas.openxmlformats.org/officeDocument/2006/relationships/oleObject" Target="../embeddings/oleObject19.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8.xml"/><Relationship Id="rId7" Type="http://schemas.openxmlformats.org/officeDocument/2006/relationships/image" Target="../media/image107.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22.bin"/><Relationship Id="rId5" Type="http://schemas.openxmlformats.org/officeDocument/2006/relationships/image" Target="../media/image106.wmf"/><Relationship Id="rId4" Type="http://schemas.openxmlformats.org/officeDocument/2006/relationships/oleObject" Target="../embeddings/oleObject21.bin"/><Relationship Id="rId9" Type="http://schemas.openxmlformats.org/officeDocument/2006/relationships/image" Target="../media/image10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0.wmf"/><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oleObject" Target="../embeddings/oleObject25.bin"/><Relationship Id="rId5" Type="http://schemas.openxmlformats.org/officeDocument/2006/relationships/image" Target="../media/image109.wmf"/><Relationship Id="rId4" Type="http://schemas.openxmlformats.org/officeDocument/2006/relationships/oleObject" Target="../embeddings/oleObject24.bin"/></Relationships>
</file>

<file path=ppt/slides/_rels/slide6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1.em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04.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27.bin"/><Relationship Id="rId5" Type="http://schemas.openxmlformats.org/officeDocument/2006/relationships/image" Target="../media/image113.wmf"/><Relationship Id="rId4" Type="http://schemas.openxmlformats.org/officeDocument/2006/relationships/oleObject" Target="../embeddings/oleObject26.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image" Target="../media/image92.emf"/><Relationship Id="rId4" Type="http://schemas.openxmlformats.org/officeDocument/2006/relationships/oleObject" Target="../embeddings/oleObject28.bin"/></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16.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5.emf"/><Relationship Id="rId5" Type="http://schemas.openxmlformats.org/officeDocument/2006/relationships/image" Target="../media/image114.wmf"/><Relationship Id="rId4" Type="http://schemas.openxmlformats.org/officeDocument/2006/relationships/oleObject" Target="../embeddings/oleObject29.bin"/></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0.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23.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31.bin"/><Relationship Id="rId5" Type="http://schemas.openxmlformats.org/officeDocument/2006/relationships/image" Target="../media/image122.wmf"/><Relationship Id="rId4" Type="http://schemas.openxmlformats.org/officeDocument/2006/relationships/oleObject" Target="../embeddings/oleObject30.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24.wmf"/><Relationship Id="rId4" Type="http://schemas.openxmlformats.org/officeDocument/2006/relationships/oleObject" Target="../embeddings/oleObject32.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25.wmf"/><Relationship Id="rId4" Type="http://schemas.openxmlformats.org/officeDocument/2006/relationships/oleObject" Target="../embeddings/oleObject33.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8.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27.emf"/><Relationship Id="rId5" Type="http://schemas.openxmlformats.org/officeDocument/2006/relationships/image" Target="../media/image126.wmf"/><Relationship Id="rId4" Type="http://schemas.openxmlformats.org/officeDocument/2006/relationships/oleObject" Target="../embeddings/oleObject34.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29.wmf"/><Relationship Id="rId4" Type="http://schemas.openxmlformats.org/officeDocument/2006/relationships/oleObject" Target="../embeddings/oleObject35.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30.wmf"/><Relationship Id="rId4" Type="http://schemas.openxmlformats.org/officeDocument/2006/relationships/oleObject" Target="../embeddings/oleObject3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31.wmf"/><Relationship Id="rId4" Type="http://schemas.openxmlformats.org/officeDocument/2006/relationships/oleObject" Target="../embeddings/oleObject37.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30.xml"/><Relationship Id="rId7"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39.bin"/><Relationship Id="rId5" Type="http://schemas.openxmlformats.org/officeDocument/2006/relationships/image" Target="../media/image132.wmf"/><Relationship Id="rId4" Type="http://schemas.openxmlformats.org/officeDocument/2006/relationships/oleObject" Target="../embeddings/oleObject38.bin"/><Relationship Id="rId9" Type="http://schemas.openxmlformats.org/officeDocument/2006/relationships/image" Target="../media/image134.wmf"/></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notesSlide" Target="../notesSlides/notesSlide33.xml"/><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42.bin"/><Relationship Id="rId5" Type="http://schemas.openxmlformats.org/officeDocument/2006/relationships/image" Target="../media/image133.wmf"/><Relationship Id="rId4" Type="http://schemas.openxmlformats.org/officeDocument/2006/relationships/oleObject" Target="../embeddings/oleObject41.bin"/></Relationships>
</file>

<file path=ppt/slides/_rels/slide9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8.emf"/></Relationships>
</file>

<file path=ppt/slides/_rels/slide9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notesSlide" Target="../notesSlides/notesSlide37.xml"/><Relationship Id="rId7"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143.emf"/><Relationship Id="rId5" Type="http://schemas.openxmlformats.org/officeDocument/2006/relationships/image" Target="../media/image141.wmf"/><Relationship Id="rId4" Type="http://schemas.openxmlformats.org/officeDocument/2006/relationships/oleObject" Target="../embeddings/oleObject43.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05394-29BB-4143-8999-68EF68BDC1CE}"/>
              </a:ext>
            </a:extLst>
          </p:cNvPr>
          <p:cNvSpPr>
            <a:spLocks noGrp="1"/>
          </p:cNvSpPr>
          <p:nvPr>
            <p:ph type="ctrTitle"/>
          </p:nvPr>
        </p:nvSpPr>
        <p:spPr/>
        <p:txBody>
          <a:bodyPr/>
          <a:lstStyle/>
          <a:p>
            <a:r>
              <a:rPr lang="en-GB" noProof="0" dirty="0"/>
              <a:t>Permanent Magnet Synchronous Motor control</a:t>
            </a:r>
          </a:p>
        </p:txBody>
      </p:sp>
      <p:sp>
        <p:nvSpPr>
          <p:cNvPr id="3" name="Subtítulo 2">
            <a:extLst>
              <a:ext uri="{FF2B5EF4-FFF2-40B4-BE49-F238E27FC236}">
                <a16:creationId xmlns:a16="http://schemas.microsoft.com/office/drawing/2014/main" id="{7984EC04-1A2D-4CF9-8D52-2545B3F535B5}"/>
              </a:ext>
            </a:extLst>
          </p:cNvPr>
          <p:cNvSpPr>
            <a:spLocks noGrp="1"/>
          </p:cNvSpPr>
          <p:nvPr>
            <p:ph type="subTitle" idx="1"/>
          </p:nvPr>
        </p:nvSpPr>
        <p:spPr/>
        <p:txBody>
          <a:bodyPr>
            <a:normAutofit/>
          </a:bodyPr>
          <a:lstStyle/>
          <a:p>
            <a:r>
              <a:rPr lang="en-GB" noProof="0" dirty="0"/>
              <a:t>21/06/2024</a:t>
            </a:r>
          </a:p>
          <a:p>
            <a:r>
              <a:rPr lang="en-GB" sz="2200" noProof="0" dirty="0"/>
              <a:t>Daniel Montesinos-Miracle (daniel.montesinos@upc.edu)</a:t>
            </a:r>
          </a:p>
          <a:p>
            <a:r>
              <a:rPr lang="en-GB" sz="2200" noProof="0" dirty="0"/>
              <a:t>Oriol Subirats-Rillo (oriol.subirats.rillo@upc.edu)</a:t>
            </a:r>
          </a:p>
        </p:txBody>
      </p:sp>
    </p:spTree>
    <p:extLst>
      <p:ext uri="{BB962C8B-B14F-4D97-AF65-F5344CB8AC3E}">
        <p14:creationId xmlns:p14="http://schemas.microsoft.com/office/powerpoint/2010/main" val="642699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99906-9B50-471B-8A1E-360C7E70B022}"/>
              </a:ext>
            </a:extLst>
          </p:cNvPr>
          <p:cNvSpPr>
            <a:spLocks noGrp="1"/>
          </p:cNvSpPr>
          <p:nvPr>
            <p:ph type="title"/>
          </p:nvPr>
        </p:nvSpPr>
        <p:spPr/>
        <p:txBody>
          <a:bodyPr/>
          <a:lstStyle/>
          <a:p>
            <a:r>
              <a:rPr lang="en-US" dirty="0"/>
              <a:t>Lab0. VEHICLE MODEL</a:t>
            </a:r>
            <a:endParaRPr lang="ca-ES" dirty="0"/>
          </a:p>
        </p:txBody>
      </p:sp>
      <p:sp>
        <p:nvSpPr>
          <p:cNvPr id="3" name="Marcador de texto 2">
            <a:extLst>
              <a:ext uri="{FF2B5EF4-FFF2-40B4-BE49-F238E27FC236}">
                <a16:creationId xmlns:a16="http://schemas.microsoft.com/office/drawing/2014/main" id="{E6611CC5-814C-421F-BF82-845C3A9B4D81}"/>
              </a:ext>
            </a:extLst>
          </p:cNvPr>
          <p:cNvSpPr>
            <a:spLocks noGrp="1"/>
          </p:cNvSpPr>
          <p:nvPr>
            <p:ph type="body" idx="1"/>
          </p:nvPr>
        </p:nvSpPr>
        <p:spPr/>
        <p:txBody>
          <a:bodyPr/>
          <a:lstStyle/>
          <a:p>
            <a:endParaRPr lang="ca-ES"/>
          </a:p>
        </p:txBody>
      </p:sp>
    </p:spTree>
    <p:extLst>
      <p:ext uri="{BB962C8B-B14F-4D97-AF65-F5344CB8AC3E}">
        <p14:creationId xmlns:p14="http://schemas.microsoft.com/office/powerpoint/2010/main" val="411083383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normAutofit fontScale="90000"/>
          </a:bodyPr>
          <a:lstStyle/>
          <a:p>
            <a:r>
              <a:rPr lang="en-GB" noProof="0" dirty="0"/>
              <a:t>Constant duty cycle modulation: two level</a:t>
            </a:r>
          </a:p>
        </p:txBody>
      </p:sp>
      <p:sp>
        <p:nvSpPr>
          <p:cNvPr id="5" name="Contenidor de número de diapositiva 4"/>
          <p:cNvSpPr>
            <a:spLocks noGrp="1"/>
          </p:cNvSpPr>
          <p:nvPr>
            <p:ph type="sldNum" sz="quarter" idx="12"/>
          </p:nvPr>
        </p:nvSpPr>
        <p:spPr/>
        <p:txBody>
          <a:bodyPr/>
          <a:lstStyle/>
          <a:p>
            <a:fld id="{B7F8189B-F193-447E-8B41-F0470E43D72B}" type="slidenum">
              <a:rPr lang="es-ES" smtClean="0"/>
              <a:pPr/>
              <a:t>100</a:t>
            </a:fld>
            <a:endParaRPr lang="es-ES"/>
          </a:p>
        </p:txBody>
      </p:sp>
      <p:graphicFrame>
        <p:nvGraphicFramePr>
          <p:cNvPr id="452610" name="Object 2"/>
          <p:cNvGraphicFramePr>
            <a:graphicFrameLocks noChangeAspect="1"/>
          </p:cNvGraphicFramePr>
          <p:nvPr/>
        </p:nvGraphicFramePr>
        <p:xfrm>
          <a:off x="1571604" y="2928934"/>
          <a:ext cx="1445273" cy="1285884"/>
        </p:xfrm>
        <a:graphic>
          <a:graphicData uri="http://schemas.openxmlformats.org/presentationml/2006/ole">
            <mc:AlternateContent xmlns:mc="http://schemas.openxmlformats.org/markup-compatibility/2006">
              <mc:Choice xmlns:v="urn:schemas-microsoft-com:vml" Requires="v">
                <p:oleObj spid="_x0000_s31746" name="Ecuación" r:id="rId3" imgW="571320" imgH="558720" progId="Equation.3">
                  <p:embed/>
                </p:oleObj>
              </mc:Choice>
              <mc:Fallback>
                <p:oleObj name="Ecuación" r:id="rId3" imgW="571320" imgH="558720" progId="Equation.3">
                  <p:embed/>
                  <p:pic>
                    <p:nvPicPr>
                      <p:cNvPr id="4526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04" y="2928934"/>
                        <a:ext cx="1445273" cy="1285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Imatge 9" descr="MonoDconst.jpg"/>
          <p:cNvPicPr>
            <a:picLocks noChangeAspect="1"/>
          </p:cNvPicPr>
          <p:nvPr/>
        </p:nvPicPr>
        <p:blipFill>
          <a:blip r:embed="rId5" cstate="print"/>
          <a:srcRect l="5350" t="4195" r="7867" b="2097"/>
          <a:stretch>
            <a:fillRect/>
          </a:stretch>
        </p:blipFill>
        <p:spPr>
          <a:xfrm>
            <a:off x="4219622" y="2928934"/>
            <a:ext cx="4350679" cy="3524402"/>
          </a:xfrm>
          <a:prstGeom prst="rect">
            <a:avLst/>
          </a:prstGeom>
        </p:spPr>
      </p:pic>
      <p:graphicFrame>
        <p:nvGraphicFramePr>
          <p:cNvPr id="9" name="Taula 8"/>
          <p:cNvGraphicFramePr>
            <a:graphicFrameLocks noGrp="1"/>
          </p:cNvGraphicFramePr>
          <p:nvPr/>
        </p:nvGraphicFramePr>
        <p:xfrm>
          <a:off x="1500166" y="1643050"/>
          <a:ext cx="6215109" cy="1112520"/>
        </p:xfrm>
        <a:graphic>
          <a:graphicData uri="http://schemas.openxmlformats.org/drawingml/2006/table">
            <a:tbl>
              <a:tblPr firstRow="1" bandRow="1">
                <a:tableStyleId>{5C22544A-7EE6-4342-B048-85BDC9FD1C3A}</a:tableStyleId>
              </a:tblPr>
              <a:tblGrid>
                <a:gridCol w="874005">
                  <a:extLst>
                    <a:ext uri="{9D8B030D-6E8A-4147-A177-3AD203B41FA5}">
                      <a16:colId xmlns:a16="http://schemas.microsoft.com/office/drawing/2014/main" val="20000"/>
                    </a:ext>
                  </a:extLst>
                </a:gridCol>
                <a:gridCol w="708023">
                  <a:extLst>
                    <a:ext uri="{9D8B030D-6E8A-4147-A177-3AD203B41FA5}">
                      <a16:colId xmlns:a16="http://schemas.microsoft.com/office/drawing/2014/main" val="20001"/>
                    </a:ext>
                  </a:extLst>
                </a:gridCol>
                <a:gridCol w="748636">
                  <a:extLst>
                    <a:ext uri="{9D8B030D-6E8A-4147-A177-3AD203B41FA5}">
                      <a16:colId xmlns:a16="http://schemas.microsoft.com/office/drawing/2014/main" val="20002"/>
                    </a:ext>
                  </a:extLst>
                </a:gridCol>
                <a:gridCol w="776889">
                  <a:extLst>
                    <a:ext uri="{9D8B030D-6E8A-4147-A177-3AD203B41FA5}">
                      <a16:colId xmlns:a16="http://schemas.microsoft.com/office/drawing/2014/main" val="20003"/>
                    </a:ext>
                  </a:extLst>
                </a:gridCol>
                <a:gridCol w="776889">
                  <a:extLst>
                    <a:ext uri="{9D8B030D-6E8A-4147-A177-3AD203B41FA5}">
                      <a16:colId xmlns:a16="http://schemas.microsoft.com/office/drawing/2014/main" val="20004"/>
                    </a:ext>
                  </a:extLst>
                </a:gridCol>
                <a:gridCol w="776889">
                  <a:extLst>
                    <a:ext uri="{9D8B030D-6E8A-4147-A177-3AD203B41FA5}">
                      <a16:colId xmlns:a16="http://schemas.microsoft.com/office/drawing/2014/main" val="20005"/>
                    </a:ext>
                  </a:extLst>
                </a:gridCol>
                <a:gridCol w="776889">
                  <a:extLst>
                    <a:ext uri="{9D8B030D-6E8A-4147-A177-3AD203B41FA5}">
                      <a16:colId xmlns:a16="http://schemas.microsoft.com/office/drawing/2014/main" val="20006"/>
                    </a:ext>
                  </a:extLst>
                </a:gridCol>
                <a:gridCol w="776889">
                  <a:extLst>
                    <a:ext uri="{9D8B030D-6E8A-4147-A177-3AD203B41FA5}">
                      <a16:colId xmlns:a16="http://schemas.microsoft.com/office/drawing/2014/main" val="20007"/>
                    </a:ext>
                  </a:extLst>
                </a:gridCol>
              </a:tblGrid>
              <a:tr h="370840">
                <a:tc>
                  <a:txBody>
                    <a:bodyPr/>
                    <a:lstStyle/>
                    <a:p>
                      <a:pPr algn="ctr"/>
                      <a:endParaRPr lang="ca-ES" dirty="0"/>
                    </a:p>
                  </a:txBody>
                  <a:tcPr/>
                </a:tc>
                <a:tc>
                  <a:txBody>
                    <a:bodyPr/>
                    <a:lstStyle/>
                    <a:p>
                      <a:pPr algn="ctr"/>
                      <a:r>
                        <a:rPr lang="ca-ES" dirty="0"/>
                        <a:t>T1</a:t>
                      </a:r>
                    </a:p>
                  </a:txBody>
                  <a:tcPr/>
                </a:tc>
                <a:tc>
                  <a:txBody>
                    <a:bodyPr/>
                    <a:lstStyle/>
                    <a:p>
                      <a:pPr algn="ctr"/>
                      <a:r>
                        <a:rPr lang="ca-ES" dirty="0"/>
                        <a:t>T2</a:t>
                      </a:r>
                    </a:p>
                  </a:txBody>
                  <a:tcPr/>
                </a:tc>
                <a:tc>
                  <a:txBody>
                    <a:bodyPr/>
                    <a:lstStyle/>
                    <a:p>
                      <a:pPr algn="ctr"/>
                      <a:r>
                        <a:rPr lang="ca-ES" dirty="0"/>
                        <a:t>T3</a:t>
                      </a:r>
                    </a:p>
                  </a:txBody>
                  <a:tcPr/>
                </a:tc>
                <a:tc>
                  <a:txBody>
                    <a:bodyPr/>
                    <a:lstStyle/>
                    <a:p>
                      <a:pPr algn="ctr"/>
                      <a:r>
                        <a:rPr lang="ca-ES" dirty="0"/>
                        <a:t>T4</a:t>
                      </a:r>
                    </a:p>
                  </a:txBody>
                  <a:tcPr/>
                </a:tc>
                <a:tc>
                  <a:txBody>
                    <a:bodyPr/>
                    <a:lstStyle/>
                    <a:p>
                      <a:pPr algn="ctr"/>
                      <a:r>
                        <a:rPr lang="ca-ES" dirty="0"/>
                        <a:t>U</a:t>
                      </a:r>
                      <a:r>
                        <a:rPr lang="ca-ES" baseline="-25000" dirty="0"/>
                        <a:t>A1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A2</a:t>
                      </a:r>
                      <a:endParaRPr lang="ca-ES" dirty="0"/>
                    </a:p>
                  </a:txBody>
                  <a:tcPr/>
                </a:tc>
                <a:tc>
                  <a:txBody>
                    <a:bodyPr/>
                    <a:lstStyle/>
                    <a:p>
                      <a:pPr algn="ctr"/>
                      <a:r>
                        <a:rPr lang="ca-ES" dirty="0"/>
                        <a:t>u</a:t>
                      </a:r>
                      <a:r>
                        <a:rPr lang="ca-ES" baseline="-25000" dirty="0"/>
                        <a:t>s</a:t>
                      </a:r>
                    </a:p>
                  </a:txBody>
                  <a:tcPr/>
                </a:tc>
                <a:extLst>
                  <a:ext uri="{0D108BD9-81ED-4DB2-BD59-A6C34878D82A}">
                    <a16:rowId xmlns:a16="http://schemas.microsoft.com/office/drawing/2014/main" val="10000"/>
                  </a:ext>
                </a:extLst>
              </a:tr>
              <a:tr h="370840">
                <a:tc>
                  <a:txBody>
                    <a:bodyPr/>
                    <a:lstStyle/>
                    <a:p>
                      <a:pPr algn="ctr"/>
                      <a:r>
                        <a:rPr lang="ca-ES" dirty="0" err="1"/>
                        <a:t>U</a:t>
                      </a:r>
                      <a:r>
                        <a:rPr lang="ca-ES" baseline="-25000" dirty="0" err="1"/>
                        <a:t>cm</a:t>
                      </a:r>
                      <a:r>
                        <a:rPr lang="ca-ES" dirty="0"/>
                        <a:t>&gt;</a:t>
                      </a:r>
                      <a:r>
                        <a:rPr lang="ca-ES" dirty="0" err="1"/>
                        <a:t>u</a:t>
                      </a:r>
                      <a:r>
                        <a:rPr lang="ca-ES" baseline="-25000" dirty="0" err="1"/>
                        <a:t>h</a:t>
                      </a:r>
                      <a:endParaRPr lang="ca-ES" baseline="-25000" dirty="0"/>
                    </a:p>
                  </a:txBody>
                  <a:tcPr/>
                </a:tc>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err="1"/>
                        <a:t>U</a:t>
                      </a:r>
                      <a:r>
                        <a:rPr lang="ca-ES" baseline="-25000" dirty="0" err="1"/>
                        <a:t>e</a:t>
                      </a:r>
                      <a:endParaRPr lang="ca-ES" baseline="-25000" dirty="0"/>
                    </a:p>
                  </a:txBody>
                  <a:tcPr/>
                </a:tc>
                <a:tc>
                  <a:txBody>
                    <a:bodyPr/>
                    <a:lstStyle/>
                    <a:p>
                      <a:pPr algn="ctr"/>
                      <a:r>
                        <a:rPr lang="ca-ES" dirty="0"/>
                        <a:t>0</a:t>
                      </a:r>
                    </a:p>
                  </a:txBody>
                  <a:tcPr/>
                </a:tc>
                <a:tc>
                  <a:txBody>
                    <a:bodyPr/>
                    <a:lstStyle/>
                    <a:p>
                      <a:pPr algn="ctr"/>
                      <a:r>
                        <a:rPr lang="ca-ES" dirty="0" err="1"/>
                        <a:t>U</a:t>
                      </a:r>
                      <a:r>
                        <a:rPr lang="ca-ES" baseline="-25000" dirty="0" err="1"/>
                        <a:t>e</a:t>
                      </a:r>
                      <a:endParaRPr lang="ca-ES" baseline="-25000"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cm</a:t>
                      </a:r>
                      <a:r>
                        <a:rPr lang="ca-ES" dirty="0"/>
                        <a:t>&lt;</a:t>
                      </a:r>
                      <a:r>
                        <a:rPr lang="ca-ES" dirty="0" err="1"/>
                        <a:t>u</a:t>
                      </a:r>
                      <a:r>
                        <a:rPr lang="ca-ES" baseline="-25000" dirty="0" err="1"/>
                        <a:t>h</a:t>
                      </a:r>
                      <a:endParaRPr lang="ca-ES" baseline="-25000" dirty="0"/>
                    </a:p>
                  </a:txBody>
                  <a:tcPr/>
                </a:tc>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endParaRPr lang="ca-ES" baseline="-25000" dirty="0"/>
                    </a:p>
                  </a:txBody>
                  <a:tcPr/>
                </a:tc>
                <a:extLst>
                  <a:ext uri="{0D108BD9-81ED-4DB2-BD59-A6C34878D82A}">
                    <a16:rowId xmlns:a16="http://schemas.microsoft.com/office/drawing/2014/main" val="10002"/>
                  </a:ext>
                </a:extLst>
              </a:tr>
            </a:tbl>
          </a:graphicData>
        </a:graphic>
      </p:graphicFrame>
      <p:pic>
        <p:nvPicPr>
          <p:cNvPr id="11" name="Picture 1"/>
          <p:cNvPicPr>
            <a:picLocks noChangeAspect="1" noChangeArrowheads="1"/>
          </p:cNvPicPr>
          <p:nvPr/>
        </p:nvPicPr>
        <p:blipFill>
          <a:blip r:embed="rId6" cstate="print"/>
          <a:srcRect/>
          <a:stretch>
            <a:fillRect/>
          </a:stretch>
        </p:blipFill>
        <p:spPr bwMode="auto">
          <a:xfrm>
            <a:off x="1071538" y="4021404"/>
            <a:ext cx="2428892" cy="2286776"/>
          </a:xfrm>
          <a:prstGeom prst="rect">
            <a:avLst/>
          </a:prstGeom>
          <a:noFill/>
          <a:ln w="9525">
            <a:noFill/>
            <a:miter lim="800000"/>
            <a:headEnd/>
            <a:tailEnd/>
          </a:ln>
          <a:effectLst/>
        </p:spPr>
      </p:pic>
      <p:sp>
        <p:nvSpPr>
          <p:cNvPr id="3" name="Marcador de pie de página 2">
            <a:extLst>
              <a:ext uri="{FF2B5EF4-FFF2-40B4-BE49-F238E27FC236}">
                <a16:creationId xmlns:a16="http://schemas.microsoft.com/office/drawing/2014/main" id="{8557FB28-07A7-4550-A720-44A3FF1AFE6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45126779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normAutofit fontScale="90000"/>
          </a:bodyPr>
          <a:lstStyle/>
          <a:p>
            <a:r>
              <a:rPr lang="en-GB" noProof="0" dirty="0"/>
              <a:t>Constant duty cycle modulation: three level</a:t>
            </a:r>
          </a:p>
        </p:txBody>
      </p:sp>
      <p:graphicFrame>
        <p:nvGraphicFramePr>
          <p:cNvPr id="6" name="Contenidor de contingut 5"/>
          <p:cNvGraphicFramePr>
            <a:graphicFrameLocks noGrp="1"/>
          </p:cNvGraphicFramePr>
          <p:nvPr>
            <p:ph idx="1"/>
          </p:nvPr>
        </p:nvGraphicFramePr>
        <p:xfrm>
          <a:off x="642910" y="1571612"/>
          <a:ext cx="3643339" cy="1854200"/>
        </p:xfrm>
        <a:graphic>
          <a:graphicData uri="http://schemas.openxmlformats.org/drawingml/2006/table">
            <a:tbl>
              <a:tblPr firstRow="1" bandRow="1">
                <a:tableStyleId>{5C22544A-7EE6-4342-B048-85BDC9FD1C3A}</a:tableStyleId>
              </a:tblPr>
              <a:tblGrid>
                <a:gridCol w="520477">
                  <a:extLst>
                    <a:ext uri="{9D8B030D-6E8A-4147-A177-3AD203B41FA5}">
                      <a16:colId xmlns:a16="http://schemas.microsoft.com/office/drawing/2014/main" val="20000"/>
                    </a:ext>
                  </a:extLst>
                </a:gridCol>
                <a:gridCol w="520477">
                  <a:extLst>
                    <a:ext uri="{9D8B030D-6E8A-4147-A177-3AD203B41FA5}">
                      <a16:colId xmlns:a16="http://schemas.microsoft.com/office/drawing/2014/main" val="20001"/>
                    </a:ext>
                  </a:extLst>
                </a:gridCol>
                <a:gridCol w="520477">
                  <a:extLst>
                    <a:ext uri="{9D8B030D-6E8A-4147-A177-3AD203B41FA5}">
                      <a16:colId xmlns:a16="http://schemas.microsoft.com/office/drawing/2014/main" val="20002"/>
                    </a:ext>
                  </a:extLst>
                </a:gridCol>
                <a:gridCol w="520477">
                  <a:extLst>
                    <a:ext uri="{9D8B030D-6E8A-4147-A177-3AD203B41FA5}">
                      <a16:colId xmlns:a16="http://schemas.microsoft.com/office/drawing/2014/main" val="20003"/>
                    </a:ext>
                  </a:extLst>
                </a:gridCol>
                <a:gridCol w="520477">
                  <a:extLst>
                    <a:ext uri="{9D8B030D-6E8A-4147-A177-3AD203B41FA5}">
                      <a16:colId xmlns:a16="http://schemas.microsoft.com/office/drawing/2014/main" val="20004"/>
                    </a:ext>
                  </a:extLst>
                </a:gridCol>
                <a:gridCol w="520477">
                  <a:extLst>
                    <a:ext uri="{9D8B030D-6E8A-4147-A177-3AD203B41FA5}">
                      <a16:colId xmlns:a16="http://schemas.microsoft.com/office/drawing/2014/main" val="20005"/>
                    </a:ext>
                  </a:extLst>
                </a:gridCol>
                <a:gridCol w="520477">
                  <a:extLst>
                    <a:ext uri="{9D8B030D-6E8A-4147-A177-3AD203B41FA5}">
                      <a16:colId xmlns:a16="http://schemas.microsoft.com/office/drawing/2014/main" val="20006"/>
                    </a:ext>
                  </a:extLst>
                </a:gridCol>
              </a:tblGrid>
              <a:tr h="370840">
                <a:tc>
                  <a:txBody>
                    <a:bodyPr/>
                    <a:lstStyle/>
                    <a:p>
                      <a:pPr algn="ctr"/>
                      <a:r>
                        <a:rPr lang="ca-ES" dirty="0"/>
                        <a:t>T1</a:t>
                      </a:r>
                    </a:p>
                  </a:txBody>
                  <a:tcPr/>
                </a:tc>
                <a:tc>
                  <a:txBody>
                    <a:bodyPr/>
                    <a:lstStyle/>
                    <a:p>
                      <a:pPr algn="ctr"/>
                      <a:r>
                        <a:rPr lang="ca-ES" dirty="0"/>
                        <a:t>T2</a:t>
                      </a:r>
                    </a:p>
                  </a:txBody>
                  <a:tcPr/>
                </a:tc>
                <a:tc>
                  <a:txBody>
                    <a:bodyPr/>
                    <a:lstStyle/>
                    <a:p>
                      <a:pPr algn="ctr"/>
                      <a:r>
                        <a:rPr lang="ca-ES" dirty="0"/>
                        <a:t>T3</a:t>
                      </a:r>
                    </a:p>
                  </a:txBody>
                  <a:tcPr/>
                </a:tc>
                <a:tc>
                  <a:txBody>
                    <a:bodyPr/>
                    <a:lstStyle/>
                    <a:p>
                      <a:pPr algn="ctr"/>
                      <a:r>
                        <a:rPr lang="ca-ES" dirty="0"/>
                        <a:t>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A1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A2</a:t>
                      </a:r>
                      <a:endParaRPr lang="ca-E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s</a:t>
                      </a:r>
                    </a:p>
                  </a:txBody>
                  <a:tcPr/>
                </a:tc>
                <a:extLst>
                  <a:ext uri="{0D108BD9-81ED-4DB2-BD59-A6C34878D82A}">
                    <a16:rowId xmlns:a16="http://schemas.microsoft.com/office/drawing/2014/main" val="10000"/>
                  </a:ext>
                </a:extLst>
              </a:tr>
              <a:tr h="370840">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err="1"/>
                        <a:t>Off</a:t>
                      </a:r>
                      <a:endParaRPr lang="ca-ES" dirty="0"/>
                    </a:p>
                  </a:txBody>
                  <a:tcPr/>
                </a:tc>
                <a:tc>
                  <a:txBody>
                    <a:bodyPr/>
                    <a:lstStyle/>
                    <a:p>
                      <a:pPr algn="ctr"/>
                      <a:r>
                        <a:rPr lang="ca-ES" dirty="0"/>
                        <a:t>On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algn="ctr"/>
                      <a:r>
                        <a:rPr lang="ca-ES" dirty="0"/>
                        <a:t>0</a:t>
                      </a:r>
                    </a:p>
                  </a:txBody>
                  <a:tcPr/>
                </a:tc>
                <a:extLst>
                  <a:ext uri="{0D108BD9-81ED-4DB2-BD59-A6C34878D82A}">
                    <a16:rowId xmlns:a16="http://schemas.microsoft.com/office/drawing/2014/main" val="10001"/>
                  </a:ext>
                </a:extLst>
              </a:tr>
              <a:tr h="370840">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err="1"/>
                        <a:t>Off</a:t>
                      </a:r>
                      <a:endParaRPr lang="ca-E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algn="ctr"/>
                      <a:r>
                        <a:rPr lang="ca-E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extLst>
                  <a:ext uri="{0D108BD9-81ED-4DB2-BD59-A6C34878D82A}">
                    <a16:rowId xmlns:a16="http://schemas.microsoft.com/office/drawing/2014/main" val="10002"/>
                  </a:ext>
                </a:extLst>
              </a:tr>
              <a:tr h="370840">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endParaRPr lang="ca-ES" baseline="-25000" dirty="0"/>
                    </a:p>
                  </a:txBody>
                  <a:tcPr/>
                </a:tc>
                <a:extLst>
                  <a:ext uri="{0D108BD9-81ED-4DB2-BD59-A6C34878D82A}">
                    <a16:rowId xmlns:a16="http://schemas.microsoft.com/office/drawing/2014/main" val="10003"/>
                  </a:ext>
                </a:extLst>
              </a:tr>
              <a:tr h="370840">
                <a:tc>
                  <a:txBody>
                    <a:bodyPr/>
                    <a:lstStyle/>
                    <a:p>
                      <a:pPr algn="ctr"/>
                      <a:r>
                        <a:rPr lang="ca-ES" dirty="0" err="1"/>
                        <a:t>Off</a:t>
                      </a:r>
                      <a:endParaRPr lang="ca-ES" dirty="0"/>
                    </a:p>
                  </a:txBody>
                  <a:tcPr/>
                </a:tc>
                <a:tc>
                  <a:txBody>
                    <a:bodyPr/>
                    <a:lstStyle/>
                    <a:p>
                      <a:pPr algn="ctr"/>
                      <a:r>
                        <a:rPr lang="ca-ES" dirty="0"/>
                        <a:t>On</a:t>
                      </a:r>
                    </a:p>
                  </a:txBody>
                  <a:tcPr/>
                </a:tc>
                <a:tc>
                  <a:txBody>
                    <a:bodyPr/>
                    <a:lstStyle/>
                    <a:p>
                      <a:pPr algn="ctr"/>
                      <a:r>
                        <a:rPr lang="ca-ES" dirty="0"/>
                        <a:t>On</a:t>
                      </a:r>
                    </a:p>
                  </a:txBody>
                  <a:tcPr/>
                </a:tc>
                <a:tc>
                  <a:txBody>
                    <a:bodyPr/>
                    <a:lstStyle/>
                    <a:p>
                      <a:pPr algn="ctr"/>
                      <a:r>
                        <a:rPr lang="ca-ES" dirty="0" err="1"/>
                        <a:t>Off</a:t>
                      </a:r>
                      <a:endParaRPr lang="ca-ES" dirty="0"/>
                    </a:p>
                  </a:txBody>
                  <a:tcPr/>
                </a:tc>
                <a:tc>
                  <a:txBody>
                    <a:bodyPr/>
                    <a:lstStyle/>
                    <a:p>
                      <a:pPr algn="ctr"/>
                      <a:r>
                        <a:rPr lang="ca-ES" dirty="0"/>
                        <a:t>0</a:t>
                      </a:r>
                    </a:p>
                  </a:txBody>
                  <a:tcPr/>
                </a:tc>
                <a:tc>
                  <a:txBody>
                    <a:bodyPr/>
                    <a:lstStyle/>
                    <a:p>
                      <a:pPr algn="ctr"/>
                      <a:r>
                        <a:rPr lang="ca-ES" dirty="0"/>
                        <a:t>0</a:t>
                      </a:r>
                    </a:p>
                  </a:txBody>
                  <a:tcPr/>
                </a:tc>
                <a:tc>
                  <a:txBody>
                    <a:bodyPr/>
                    <a:lstStyle/>
                    <a:p>
                      <a:pPr algn="ctr"/>
                      <a:r>
                        <a:rPr lang="ca-ES" dirty="0"/>
                        <a:t>0</a:t>
                      </a:r>
                    </a:p>
                  </a:txBody>
                  <a:tcPr/>
                </a:tc>
                <a:extLst>
                  <a:ext uri="{0D108BD9-81ED-4DB2-BD59-A6C34878D82A}">
                    <a16:rowId xmlns:a16="http://schemas.microsoft.com/office/drawing/2014/main" val="10004"/>
                  </a:ext>
                </a:extLst>
              </a:tr>
            </a:tbl>
          </a:graphicData>
        </a:graphic>
      </p:graphicFrame>
      <p:sp>
        <p:nvSpPr>
          <p:cNvPr id="5" name="Contenidor de número de diapositiva 4"/>
          <p:cNvSpPr>
            <a:spLocks noGrp="1"/>
          </p:cNvSpPr>
          <p:nvPr>
            <p:ph type="sldNum" sz="quarter" idx="12"/>
          </p:nvPr>
        </p:nvSpPr>
        <p:spPr/>
        <p:txBody>
          <a:bodyPr/>
          <a:lstStyle/>
          <a:p>
            <a:fld id="{B7F8189B-F193-447E-8B41-F0470E43D72B}" type="slidenum">
              <a:rPr lang="es-ES" smtClean="0"/>
              <a:pPr/>
              <a:t>101</a:t>
            </a:fld>
            <a:endParaRPr lang="es-ES"/>
          </a:p>
        </p:txBody>
      </p:sp>
      <p:pic>
        <p:nvPicPr>
          <p:cNvPr id="8" name="Imatge 7" descr="MonoDconst3L.jpg"/>
          <p:cNvPicPr>
            <a:picLocks noChangeAspect="1"/>
          </p:cNvPicPr>
          <p:nvPr/>
        </p:nvPicPr>
        <p:blipFill>
          <a:blip r:embed="rId3" cstate="print"/>
          <a:srcRect l="5035" t="5453" r="7553" b="3356"/>
          <a:stretch>
            <a:fillRect/>
          </a:stretch>
        </p:blipFill>
        <p:spPr>
          <a:xfrm>
            <a:off x="4499991" y="3003462"/>
            <a:ext cx="4392489" cy="3437674"/>
          </a:xfrm>
          <a:prstGeom prst="rect">
            <a:avLst/>
          </a:prstGeom>
        </p:spPr>
      </p:pic>
      <p:graphicFrame>
        <p:nvGraphicFramePr>
          <p:cNvPr id="458753" name="Object 1"/>
          <p:cNvGraphicFramePr>
            <a:graphicFrameLocks noChangeAspect="1"/>
          </p:cNvGraphicFramePr>
          <p:nvPr/>
        </p:nvGraphicFramePr>
        <p:xfrm>
          <a:off x="5286380" y="1500174"/>
          <a:ext cx="2408237" cy="1462088"/>
        </p:xfrm>
        <a:graphic>
          <a:graphicData uri="http://schemas.openxmlformats.org/presentationml/2006/ole">
            <mc:AlternateContent xmlns:mc="http://schemas.openxmlformats.org/markup-compatibility/2006">
              <mc:Choice xmlns:v="urn:schemas-microsoft-com:vml" Requires="v">
                <p:oleObj spid="_x0000_s32770" name="Ecuación" r:id="rId4" imgW="952200" imgH="634680" progId="Equation.3">
                  <p:embed/>
                </p:oleObj>
              </mc:Choice>
              <mc:Fallback>
                <p:oleObj name="Ecuación" r:id="rId4" imgW="952200" imgH="634680" progId="Equation.3">
                  <p:embed/>
                  <p:pic>
                    <p:nvPicPr>
                      <p:cNvPr id="45875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0" y="1500174"/>
                        <a:ext cx="2408237" cy="146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1"/>
          <p:cNvPicPr>
            <a:picLocks noChangeAspect="1" noChangeArrowheads="1"/>
          </p:cNvPicPr>
          <p:nvPr/>
        </p:nvPicPr>
        <p:blipFill>
          <a:blip r:embed="rId6" cstate="print"/>
          <a:srcRect/>
          <a:stretch>
            <a:fillRect/>
          </a:stretch>
        </p:blipFill>
        <p:spPr bwMode="auto">
          <a:xfrm>
            <a:off x="611560" y="3573016"/>
            <a:ext cx="3024336" cy="2847380"/>
          </a:xfrm>
          <a:prstGeom prst="rect">
            <a:avLst/>
          </a:prstGeom>
          <a:noFill/>
          <a:ln w="9525">
            <a:noFill/>
            <a:miter lim="800000"/>
            <a:headEnd/>
            <a:tailEnd/>
          </a:ln>
          <a:effectLst/>
        </p:spPr>
      </p:pic>
      <p:sp>
        <p:nvSpPr>
          <p:cNvPr id="3" name="Marcador de pie de página 2">
            <a:extLst>
              <a:ext uri="{FF2B5EF4-FFF2-40B4-BE49-F238E27FC236}">
                <a16:creationId xmlns:a16="http://schemas.microsoft.com/office/drawing/2014/main" id="{A3A7E4AB-7617-4E91-BF41-E5E480201CC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8914098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Two level PWM modulation</a:t>
            </a:r>
          </a:p>
        </p:txBody>
      </p:sp>
      <p:pic>
        <p:nvPicPr>
          <p:cNvPr id="7" name="Contenidor de contingut 6" descr="MonoPWM.jpg"/>
          <p:cNvPicPr>
            <a:picLocks noGrp="1" noChangeAspect="1"/>
          </p:cNvPicPr>
          <p:nvPr>
            <p:ph idx="1"/>
          </p:nvPr>
        </p:nvPicPr>
        <p:blipFill>
          <a:blip r:embed="rId3" cstate="print"/>
          <a:srcRect l="8812" t="6292" r="7553" b="3775"/>
          <a:stretch>
            <a:fillRect/>
          </a:stretch>
        </p:blipFill>
        <p:spPr>
          <a:xfrm>
            <a:off x="5117786" y="1610142"/>
            <a:ext cx="2786082" cy="2247486"/>
          </a:xfrm>
        </p:spPr>
      </p:pic>
      <p:sp>
        <p:nvSpPr>
          <p:cNvPr id="5" name="Contenidor de número de diapositiva 4"/>
          <p:cNvSpPr>
            <a:spLocks noGrp="1"/>
          </p:cNvSpPr>
          <p:nvPr>
            <p:ph type="sldNum" sz="quarter" idx="12"/>
          </p:nvPr>
        </p:nvSpPr>
        <p:spPr/>
        <p:txBody>
          <a:bodyPr/>
          <a:lstStyle/>
          <a:p>
            <a:fld id="{B7F8189B-F193-447E-8B41-F0470E43D72B}" type="slidenum">
              <a:rPr lang="es-ES" smtClean="0"/>
              <a:pPr/>
              <a:t>102</a:t>
            </a:fld>
            <a:endParaRPr lang="es-ES"/>
          </a:p>
        </p:txBody>
      </p:sp>
      <p:pic>
        <p:nvPicPr>
          <p:cNvPr id="6" name="Picture 1"/>
          <p:cNvPicPr>
            <a:picLocks noChangeAspect="1" noChangeArrowheads="1"/>
          </p:cNvPicPr>
          <p:nvPr/>
        </p:nvPicPr>
        <p:blipFill>
          <a:blip r:embed="rId4" cstate="print"/>
          <a:srcRect/>
          <a:stretch>
            <a:fillRect/>
          </a:stretch>
        </p:blipFill>
        <p:spPr bwMode="auto">
          <a:xfrm>
            <a:off x="1071538" y="4021404"/>
            <a:ext cx="2428892" cy="2286776"/>
          </a:xfrm>
          <a:prstGeom prst="rect">
            <a:avLst/>
          </a:prstGeom>
          <a:noFill/>
          <a:ln w="9525">
            <a:noFill/>
            <a:miter lim="800000"/>
            <a:headEnd/>
            <a:tailEnd/>
          </a:ln>
          <a:effectLst/>
        </p:spPr>
      </p:pic>
      <p:graphicFrame>
        <p:nvGraphicFramePr>
          <p:cNvPr id="468994" name="Object 2"/>
          <p:cNvGraphicFramePr>
            <a:graphicFrameLocks noChangeAspect="1"/>
          </p:cNvGraphicFramePr>
          <p:nvPr/>
        </p:nvGraphicFramePr>
        <p:xfrm>
          <a:off x="825500" y="1714500"/>
          <a:ext cx="3422650" cy="1651000"/>
        </p:xfrm>
        <a:graphic>
          <a:graphicData uri="http://schemas.openxmlformats.org/presentationml/2006/ole">
            <mc:AlternateContent xmlns:mc="http://schemas.openxmlformats.org/markup-compatibility/2006">
              <mc:Choice xmlns:v="urn:schemas-microsoft-com:vml" Requires="v">
                <p:oleObj spid="_x0000_s33794" name="Ecuación" r:id="rId5" imgW="1968480" imgH="1041120" progId="Equation.3">
                  <p:embed/>
                </p:oleObj>
              </mc:Choice>
              <mc:Fallback>
                <p:oleObj name="Ecuación" r:id="rId5" imgW="1968480" imgH="1041120" progId="Equation.3">
                  <p:embed/>
                  <p:pic>
                    <p:nvPicPr>
                      <p:cNvPr id="46899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500" y="1714500"/>
                        <a:ext cx="3422650"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8995" name="Object 3"/>
          <p:cNvGraphicFramePr>
            <a:graphicFrameLocks noChangeAspect="1"/>
          </p:cNvGraphicFramePr>
          <p:nvPr/>
        </p:nvGraphicFramePr>
        <p:xfrm>
          <a:off x="857225" y="3429000"/>
          <a:ext cx="2071701" cy="613673"/>
        </p:xfrm>
        <a:graphic>
          <a:graphicData uri="http://schemas.openxmlformats.org/presentationml/2006/ole">
            <mc:AlternateContent xmlns:mc="http://schemas.openxmlformats.org/markup-compatibility/2006">
              <mc:Choice xmlns:v="urn:schemas-microsoft-com:vml" Requires="v">
                <p:oleObj spid="_x0000_s33795" name="Ecuación" r:id="rId7" imgW="1091880" imgH="355320" progId="Equation.3">
                  <p:embed/>
                </p:oleObj>
              </mc:Choice>
              <mc:Fallback>
                <p:oleObj name="Ecuación" r:id="rId7" imgW="1091880" imgH="355320" progId="Equation.3">
                  <p:embed/>
                  <p:pic>
                    <p:nvPicPr>
                      <p:cNvPr id="46899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25" y="3429000"/>
                        <a:ext cx="2071701" cy="6136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Imatge 11" descr="MonoPWM2.jpg"/>
          <p:cNvPicPr>
            <a:picLocks noChangeAspect="1"/>
          </p:cNvPicPr>
          <p:nvPr/>
        </p:nvPicPr>
        <p:blipFill>
          <a:blip r:embed="rId9" cstate="print"/>
          <a:srcRect l="5979" t="6292" r="7867" b="3775"/>
          <a:stretch>
            <a:fillRect/>
          </a:stretch>
        </p:blipFill>
        <p:spPr>
          <a:xfrm>
            <a:off x="5018917" y="3985008"/>
            <a:ext cx="2868591" cy="2246400"/>
          </a:xfrm>
          <a:prstGeom prst="rect">
            <a:avLst/>
          </a:prstGeom>
        </p:spPr>
      </p:pic>
      <p:sp>
        <p:nvSpPr>
          <p:cNvPr id="3" name="Marcador de pie de página 2">
            <a:extLst>
              <a:ext uri="{FF2B5EF4-FFF2-40B4-BE49-F238E27FC236}">
                <a16:creationId xmlns:a16="http://schemas.microsoft.com/office/drawing/2014/main" id="{EE4003C8-95F2-4924-8EBE-3A9BAD0D53A1}"/>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4042606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Three level PWM modulation</a:t>
            </a:r>
          </a:p>
        </p:txBody>
      </p:sp>
      <p:sp>
        <p:nvSpPr>
          <p:cNvPr id="5" name="Contenidor de número de diapositiva 4"/>
          <p:cNvSpPr>
            <a:spLocks noGrp="1"/>
          </p:cNvSpPr>
          <p:nvPr>
            <p:ph type="sldNum" sz="quarter" idx="12"/>
          </p:nvPr>
        </p:nvSpPr>
        <p:spPr/>
        <p:txBody>
          <a:bodyPr/>
          <a:lstStyle/>
          <a:p>
            <a:fld id="{B7F8189B-F193-447E-8B41-F0470E43D72B}" type="slidenum">
              <a:rPr lang="es-ES" smtClean="0"/>
              <a:pPr/>
              <a:t>103</a:t>
            </a:fld>
            <a:endParaRPr lang="es-ES"/>
          </a:p>
        </p:txBody>
      </p:sp>
      <p:pic>
        <p:nvPicPr>
          <p:cNvPr id="6" name="Picture 1"/>
          <p:cNvPicPr>
            <a:picLocks noChangeAspect="1" noChangeArrowheads="1"/>
          </p:cNvPicPr>
          <p:nvPr/>
        </p:nvPicPr>
        <p:blipFill>
          <a:blip r:embed="rId3" cstate="print"/>
          <a:srcRect/>
          <a:stretch>
            <a:fillRect/>
          </a:stretch>
        </p:blipFill>
        <p:spPr bwMode="auto">
          <a:xfrm>
            <a:off x="1071538" y="4021404"/>
            <a:ext cx="2428892" cy="2286776"/>
          </a:xfrm>
          <a:prstGeom prst="rect">
            <a:avLst/>
          </a:prstGeom>
          <a:noFill/>
          <a:ln w="9525">
            <a:noFill/>
            <a:miter lim="800000"/>
            <a:headEnd/>
            <a:tailEnd/>
          </a:ln>
          <a:effectLst/>
        </p:spPr>
      </p:pic>
      <p:pic>
        <p:nvPicPr>
          <p:cNvPr id="8" name="Imatge 7" descr="MonoPWM3N.jpg"/>
          <p:cNvPicPr>
            <a:picLocks noChangeAspect="1"/>
          </p:cNvPicPr>
          <p:nvPr/>
        </p:nvPicPr>
        <p:blipFill>
          <a:blip r:embed="rId4" cstate="print"/>
          <a:srcRect l="9126" t="6712" r="7553" b="3775"/>
          <a:stretch>
            <a:fillRect/>
          </a:stretch>
        </p:blipFill>
        <p:spPr>
          <a:xfrm>
            <a:off x="5286381" y="1500174"/>
            <a:ext cx="2787317" cy="2246400"/>
          </a:xfrm>
          <a:prstGeom prst="rect">
            <a:avLst/>
          </a:prstGeom>
        </p:spPr>
      </p:pic>
      <p:pic>
        <p:nvPicPr>
          <p:cNvPr id="9" name="Imatge 8" descr="MonoPWM3N2.jpg"/>
          <p:cNvPicPr>
            <a:picLocks noChangeAspect="1"/>
          </p:cNvPicPr>
          <p:nvPr/>
        </p:nvPicPr>
        <p:blipFill>
          <a:blip r:embed="rId5" cstate="print"/>
          <a:srcRect l="5979" t="6292" r="7867" b="3775"/>
          <a:stretch>
            <a:fillRect/>
          </a:stretch>
        </p:blipFill>
        <p:spPr>
          <a:xfrm>
            <a:off x="5214942" y="3929066"/>
            <a:ext cx="2868585" cy="2246400"/>
          </a:xfrm>
          <a:prstGeom prst="rect">
            <a:avLst/>
          </a:prstGeom>
        </p:spPr>
      </p:pic>
      <p:graphicFrame>
        <p:nvGraphicFramePr>
          <p:cNvPr id="470017" name="Object 1"/>
          <p:cNvGraphicFramePr>
            <a:graphicFrameLocks noChangeAspect="1"/>
          </p:cNvGraphicFramePr>
          <p:nvPr/>
        </p:nvGraphicFramePr>
        <p:xfrm>
          <a:off x="989013" y="1181100"/>
          <a:ext cx="3092450" cy="2717800"/>
        </p:xfrm>
        <a:graphic>
          <a:graphicData uri="http://schemas.openxmlformats.org/presentationml/2006/ole">
            <mc:AlternateContent xmlns:mc="http://schemas.openxmlformats.org/markup-compatibility/2006">
              <mc:Choice xmlns:v="urn:schemas-microsoft-com:vml" Requires="v">
                <p:oleObj spid="_x0000_s34818" name="Ecuación" r:id="rId6" imgW="1777680" imgH="1714320" progId="Equation.3">
                  <p:embed/>
                </p:oleObj>
              </mc:Choice>
              <mc:Fallback>
                <p:oleObj name="Ecuación" r:id="rId6" imgW="1777680" imgH="1714320" progId="Equation.3">
                  <p:embed/>
                  <p:pic>
                    <p:nvPicPr>
                      <p:cNvPr id="470017"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013" y="1181100"/>
                        <a:ext cx="3092450" cy="271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Marcador de pie de página 2">
            <a:extLst>
              <a:ext uri="{FF2B5EF4-FFF2-40B4-BE49-F238E27FC236}">
                <a16:creationId xmlns:a16="http://schemas.microsoft.com/office/drawing/2014/main" id="{A42CF36F-F2BA-427C-ABF7-68E1BE74B153}"/>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85525251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normAutofit fontScale="90000"/>
          </a:bodyPr>
          <a:lstStyle/>
          <a:p>
            <a:r>
              <a:rPr lang="en-GB" noProof="0" dirty="0"/>
              <a:t>Three level PWM modulation at double frequency</a:t>
            </a:r>
          </a:p>
        </p:txBody>
      </p:sp>
      <p:sp>
        <p:nvSpPr>
          <p:cNvPr id="5" name="Contenidor de número de diapositiva 4"/>
          <p:cNvSpPr>
            <a:spLocks noGrp="1"/>
          </p:cNvSpPr>
          <p:nvPr>
            <p:ph type="sldNum" sz="quarter" idx="12"/>
          </p:nvPr>
        </p:nvSpPr>
        <p:spPr/>
        <p:txBody>
          <a:bodyPr/>
          <a:lstStyle/>
          <a:p>
            <a:fld id="{B7F8189B-F193-447E-8B41-F0470E43D72B}" type="slidenum">
              <a:rPr lang="es-ES" smtClean="0"/>
              <a:pPr/>
              <a:t>104</a:t>
            </a:fld>
            <a:endParaRPr lang="es-ES"/>
          </a:p>
        </p:txBody>
      </p:sp>
      <p:pic>
        <p:nvPicPr>
          <p:cNvPr id="6" name="Picture 1"/>
          <p:cNvPicPr>
            <a:picLocks noChangeAspect="1" noChangeArrowheads="1"/>
          </p:cNvPicPr>
          <p:nvPr/>
        </p:nvPicPr>
        <p:blipFill>
          <a:blip r:embed="rId3" cstate="print"/>
          <a:srcRect/>
          <a:stretch>
            <a:fillRect/>
          </a:stretch>
        </p:blipFill>
        <p:spPr bwMode="auto">
          <a:xfrm>
            <a:off x="1071538" y="4021404"/>
            <a:ext cx="2428892" cy="2286776"/>
          </a:xfrm>
          <a:prstGeom prst="rect">
            <a:avLst/>
          </a:prstGeom>
          <a:noFill/>
          <a:ln w="9525">
            <a:noFill/>
            <a:miter lim="800000"/>
            <a:headEnd/>
            <a:tailEnd/>
          </a:ln>
          <a:effectLst/>
        </p:spPr>
      </p:pic>
      <p:graphicFrame>
        <p:nvGraphicFramePr>
          <p:cNvPr id="480258" name="Object 2"/>
          <p:cNvGraphicFramePr>
            <a:graphicFrameLocks noChangeAspect="1"/>
          </p:cNvGraphicFramePr>
          <p:nvPr/>
        </p:nvGraphicFramePr>
        <p:xfrm>
          <a:off x="812800" y="1714500"/>
          <a:ext cx="3446463" cy="1651000"/>
        </p:xfrm>
        <a:graphic>
          <a:graphicData uri="http://schemas.openxmlformats.org/presentationml/2006/ole">
            <mc:AlternateContent xmlns:mc="http://schemas.openxmlformats.org/markup-compatibility/2006">
              <mc:Choice xmlns:v="urn:schemas-microsoft-com:vml" Requires="v">
                <p:oleObj spid="_x0000_s35842" name="Ecuación" r:id="rId4" imgW="1981080" imgH="1041120" progId="Equation.3">
                  <p:embed/>
                </p:oleObj>
              </mc:Choice>
              <mc:Fallback>
                <p:oleObj name="Ecuación" r:id="rId4" imgW="1981080" imgH="1041120" progId="Equation.3">
                  <p:embed/>
                  <p:pic>
                    <p:nvPicPr>
                      <p:cNvPr id="4802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1714500"/>
                        <a:ext cx="3446463"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Imatge 7" descr="MonoPWM3N2f.jpg"/>
          <p:cNvPicPr>
            <a:picLocks noChangeAspect="1"/>
          </p:cNvPicPr>
          <p:nvPr/>
        </p:nvPicPr>
        <p:blipFill>
          <a:blip r:embed="rId6" cstate="print"/>
          <a:srcRect l="9126" t="6712" r="7867" b="3356"/>
          <a:stretch>
            <a:fillRect/>
          </a:stretch>
        </p:blipFill>
        <p:spPr>
          <a:xfrm>
            <a:off x="5429256" y="1571612"/>
            <a:ext cx="2763833" cy="2246400"/>
          </a:xfrm>
          <a:prstGeom prst="rect">
            <a:avLst/>
          </a:prstGeom>
        </p:spPr>
      </p:pic>
      <p:pic>
        <p:nvPicPr>
          <p:cNvPr id="9" name="Imatge 8" descr="MonoPWM3N2f2.jpg"/>
          <p:cNvPicPr>
            <a:picLocks noChangeAspect="1"/>
          </p:cNvPicPr>
          <p:nvPr/>
        </p:nvPicPr>
        <p:blipFill>
          <a:blip r:embed="rId7" cstate="print"/>
          <a:srcRect l="5665" t="6292" r="7553" b="3775"/>
          <a:stretch>
            <a:fillRect/>
          </a:stretch>
        </p:blipFill>
        <p:spPr>
          <a:xfrm>
            <a:off x="5357818" y="3929066"/>
            <a:ext cx="2889560" cy="2246400"/>
          </a:xfrm>
          <a:prstGeom prst="rect">
            <a:avLst/>
          </a:prstGeom>
        </p:spPr>
      </p:pic>
      <p:sp>
        <p:nvSpPr>
          <p:cNvPr id="3" name="Marcador de pie de página 2">
            <a:extLst>
              <a:ext uri="{FF2B5EF4-FFF2-40B4-BE49-F238E27FC236}">
                <a16:creationId xmlns:a16="http://schemas.microsoft.com/office/drawing/2014/main" id="{49854EA5-FBA2-4A72-BA4C-BE9AC5833E8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4135194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Three phase inverters</a:t>
            </a:r>
          </a:p>
        </p:txBody>
      </p:sp>
      <p:sp>
        <p:nvSpPr>
          <p:cNvPr id="3" name="Contenidor de contingut 2"/>
          <p:cNvSpPr>
            <a:spLocks noGrp="1"/>
          </p:cNvSpPr>
          <p:nvPr>
            <p:ph idx="1"/>
          </p:nvPr>
        </p:nvSpPr>
        <p:spPr/>
        <p:txBody>
          <a:bodyPr/>
          <a:lstStyle/>
          <a:p>
            <a:r>
              <a:rPr lang="en-GB" noProof="0" dirty="0"/>
              <a:t>Connect a DC voltage source to an AC current source</a:t>
            </a:r>
          </a:p>
        </p:txBody>
      </p:sp>
      <p:pic>
        <p:nvPicPr>
          <p:cNvPr id="8" name="Picture 2"/>
          <p:cNvPicPr>
            <a:picLocks noChangeAspect="1" noChangeArrowheads="1"/>
          </p:cNvPicPr>
          <p:nvPr/>
        </p:nvPicPr>
        <p:blipFill>
          <a:blip r:embed="rId2" cstate="print"/>
          <a:srcRect/>
          <a:stretch>
            <a:fillRect/>
          </a:stretch>
        </p:blipFill>
        <p:spPr bwMode="auto">
          <a:xfrm>
            <a:off x="2195736" y="2996952"/>
            <a:ext cx="4222631" cy="2643206"/>
          </a:xfrm>
          <a:prstGeom prst="rect">
            <a:avLst/>
          </a:prstGeom>
          <a:noFill/>
          <a:ln w="9525">
            <a:noFill/>
            <a:miter lim="800000"/>
            <a:headEnd/>
            <a:tailEnd/>
          </a:ln>
          <a:effectLst/>
        </p:spPr>
      </p:pic>
      <p:sp>
        <p:nvSpPr>
          <p:cNvPr id="7" name="Marcador de número de diapositiva 6"/>
          <p:cNvSpPr>
            <a:spLocks noGrp="1"/>
          </p:cNvSpPr>
          <p:nvPr>
            <p:ph type="sldNum" sz="quarter" idx="12"/>
          </p:nvPr>
        </p:nvSpPr>
        <p:spPr/>
        <p:txBody>
          <a:bodyPr/>
          <a:lstStyle/>
          <a:p>
            <a:fld id="{2739DF3F-EA59-48BB-8077-1FD00010D04E}" type="slidenum">
              <a:rPr lang="es-ES" smtClean="0"/>
              <a:pPr/>
              <a:t>105</a:t>
            </a:fld>
            <a:endParaRPr lang="es-ES"/>
          </a:p>
        </p:txBody>
      </p:sp>
      <p:sp>
        <p:nvSpPr>
          <p:cNvPr id="4" name="Marcador de pie de página 3">
            <a:extLst>
              <a:ext uri="{FF2B5EF4-FFF2-40B4-BE49-F238E27FC236}">
                <a16:creationId xmlns:a16="http://schemas.microsoft.com/office/drawing/2014/main" id="{0485D984-ED8C-447B-A163-8E502D4FEC68}"/>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Three phase inverter</a:t>
            </a:r>
          </a:p>
        </p:txBody>
      </p:sp>
      <p:graphicFrame>
        <p:nvGraphicFramePr>
          <p:cNvPr id="483330" name="Object 2"/>
          <p:cNvGraphicFramePr>
            <a:graphicFrameLocks noChangeAspect="1"/>
          </p:cNvGraphicFramePr>
          <p:nvPr/>
        </p:nvGraphicFramePr>
        <p:xfrm>
          <a:off x="467544" y="4293096"/>
          <a:ext cx="3275013" cy="1785937"/>
        </p:xfrm>
        <a:graphic>
          <a:graphicData uri="http://schemas.openxmlformats.org/presentationml/2006/ole">
            <mc:AlternateContent xmlns:mc="http://schemas.openxmlformats.org/markup-compatibility/2006">
              <mc:Choice xmlns:v="urn:schemas-microsoft-com:vml" Requires="v">
                <p:oleObj spid="_x0000_s36866" name="Equation" r:id="rId3" imgW="1358640" imgH="812520" progId="Equation.DSMT4">
                  <p:embed/>
                </p:oleObj>
              </mc:Choice>
              <mc:Fallback>
                <p:oleObj name="Equation" r:id="rId3" imgW="1358640" imgH="812520" progId="Equation.DSMT4">
                  <p:embed/>
                  <p:pic>
                    <p:nvPicPr>
                      <p:cNvPr id="4833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293096"/>
                        <a:ext cx="3275013" cy="17859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83332" name="Picture 4"/>
          <p:cNvPicPr>
            <a:picLocks noChangeAspect="1" noChangeArrowheads="1"/>
          </p:cNvPicPr>
          <p:nvPr/>
        </p:nvPicPr>
        <p:blipFill>
          <a:blip r:embed="rId5" cstate="print"/>
          <a:srcRect/>
          <a:stretch>
            <a:fillRect/>
          </a:stretch>
        </p:blipFill>
        <p:spPr bwMode="auto">
          <a:xfrm>
            <a:off x="395536" y="1412776"/>
            <a:ext cx="3714776" cy="2453193"/>
          </a:xfrm>
          <a:prstGeom prst="rect">
            <a:avLst/>
          </a:prstGeom>
          <a:noFill/>
          <a:ln w="9525">
            <a:noFill/>
            <a:miter lim="800000"/>
            <a:headEnd/>
            <a:tailEnd/>
          </a:ln>
          <a:effectLst/>
        </p:spPr>
      </p:pic>
      <p:pic>
        <p:nvPicPr>
          <p:cNvPr id="8" name="Picture 6"/>
          <p:cNvPicPr>
            <a:picLocks noChangeAspect="1" noChangeArrowheads="1"/>
          </p:cNvPicPr>
          <p:nvPr/>
        </p:nvPicPr>
        <p:blipFill>
          <a:blip r:embed="rId6" cstate="print"/>
          <a:srcRect/>
          <a:stretch>
            <a:fillRect/>
          </a:stretch>
        </p:blipFill>
        <p:spPr>
          <a:xfrm>
            <a:off x="3851920" y="4293096"/>
            <a:ext cx="2520280" cy="1874334"/>
          </a:xfrm>
          <a:prstGeom prst="rect">
            <a:avLst/>
          </a:prstGeom>
          <a:noFill/>
          <a:ln/>
        </p:spPr>
      </p:pic>
      <p:pic>
        <p:nvPicPr>
          <p:cNvPr id="9" name="Picture 2"/>
          <p:cNvPicPr>
            <a:picLocks noChangeAspect="1" noChangeArrowheads="1"/>
          </p:cNvPicPr>
          <p:nvPr/>
        </p:nvPicPr>
        <p:blipFill>
          <a:blip r:embed="rId7" cstate="print"/>
          <a:srcRect/>
          <a:stretch>
            <a:fillRect/>
          </a:stretch>
        </p:blipFill>
        <p:spPr bwMode="auto">
          <a:xfrm>
            <a:off x="4572000" y="1484784"/>
            <a:ext cx="4155089" cy="1928826"/>
          </a:xfrm>
          <a:prstGeom prst="rect">
            <a:avLst/>
          </a:prstGeom>
          <a:noFill/>
          <a:ln w="9525">
            <a:noFill/>
            <a:miter lim="800000"/>
            <a:headEnd/>
            <a:tailEnd/>
          </a:ln>
          <a:effectLst/>
        </p:spPr>
      </p:pic>
      <p:pic>
        <p:nvPicPr>
          <p:cNvPr id="10" name="Picture 3"/>
          <p:cNvPicPr>
            <a:picLocks noChangeAspect="1" noChangeArrowheads="1"/>
          </p:cNvPicPr>
          <p:nvPr/>
        </p:nvPicPr>
        <p:blipFill>
          <a:blip r:embed="rId8" cstate="print"/>
          <a:srcRect/>
          <a:stretch>
            <a:fillRect/>
          </a:stretch>
        </p:blipFill>
        <p:spPr bwMode="auto">
          <a:xfrm>
            <a:off x="6444208" y="3645024"/>
            <a:ext cx="2428892" cy="2415918"/>
          </a:xfrm>
          <a:prstGeom prst="rect">
            <a:avLst/>
          </a:prstGeom>
          <a:noFill/>
          <a:ln w="9525">
            <a:noFill/>
            <a:miter lim="800000"/>
            <a:headEnd/>
            <a:tailEnd/>
          </a:ln>
          <a:effectLst/>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106</a:t>
            </a:fld>
            <a:endParaRPr lang="es-ES"/>
          </a:p>
        </p:txBody>
      </p:sp>
      <p:sp>
        <p:nvSpPr>
          <p:cNvPr id="3" name="Marcador de pie de página 2">
            <a:extLst>
              <a:ext uri="{FF2B5EF4-FFF2-40B4-BE49-F238E27FC236}">
                <a16:creationId xmlns:a16="http://schemas.microsoft.com/office/drawing/2014/main" id="{A7399567-4CF2-41D8-BEF6-3FEFCF7D2C81}"/>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Six step modulation</a:t>
            </a:r>
          </a:p>
        </p:txBody>
      </p:sp>
      <p:pic>
        <p:nvPicPr>
          <p:cNvPr id="6" name="Contenidor de contingut 5" descr="3fSixStep.jpg"/>
          <p:cNvPicPr>
            <a:picLocks noGrp="1" noChangeAspect="1"/>
          </p:cNvPicPr>
          <p:nvPr>
            <p:ph idx="1"/>
          </p:nvPr>
        </p:nvPicPr>
        <p:blipFill>
          <a:blip r:embed="rId3" cstate="print"/>
          <a:srcRect l="10385" t="6712" r="7553" b="8390"/>
          <a:stretch>
            <a:fillRect/>
          </a:stretch>
        </p:blipFill>
        <p:spPr>
          <a:xfrm>
            <a:off x="3643306" y="1714488"/>
            <a:ext cx="4950590" cy="3842263"/>
          </a:xfrm>
        </p:spPr>
      </p:pic>
      <p:graphicFrame>
        <p:nvGraphicFramePr>
          <p:cNvPr id="495618" name="Object 2"/>
          <p:cNvGraphicFramePr>
            <a:graphicFrameLocks noChangeAspect="1"/>
          </p:cNvGraphicFramePr>
          <p:nvPr/>
        </p:nvGraphicFramePr>
        <p:xfrm>
          <a:off x="216024" y="1788436"/>
          <a:ext cx="3203848" cy="1584105"/>
        </p:xfrm>
        <a:graphic>
          <a:graphicData uri="http://schemas.openxmlformats.org/presentationml/2006/ole">
            <mc:AlternateContent xmlns:mc="http://schemas.openxmlformats.org/markup-compatibility/2006">
              <mc:Choice xmlns:v="urn:schemas-microsoft-com:vml" Requires="v">
                <p:oleObj spid="_x0000_s37890" name="Equation" r:id="rId4" imgW="1638000" imgH="888840" progId="Equation.DSMT4">
                  <p:embed/>
                </p:oleObj>
              </mc:Choice>
              <mc:Fallback>
                <p:oleObj name="Equation" r:id="rId4" imgW="1638000" imgH="888840" progId="Equation.DSMT4">
                  <p:embed/>
                  <p:pic>
                    <p:nvPicPr>
                      <p:cNvPr id="4956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24" y="1788436"/>
                        <a:ext cx="3203848" cy="158410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Picture 4"/>
          <p:cNvPicPr>
            <a:picLocks noChangeAspect="1" noChangeArrowheads="1"/>
          </p:cNvPicPr>
          <p:nvPr/>
        </p:nvPicPr>
        <p:blipFill>
          <a:blip r:embed="rId6" cstate="print"/>
          <a:srcRect r="44852"/>
          <a:stretch>
            <a:fillRect/>
          </a:stretch>
        </p:blipFill>
        <p:spPr bwMode="auto">
          <a:xfrm>
            <a:off x="683568" y="3645024"/>
            <a:ext cx="2311400" cy="1924050"/>
          </a:xfrm>
          <a:prstGeom prst="rect">
            <a:avLst/>
          </a:prstGeom>
          <a:noFill/>
        </p:spPr>
      </p:pic>
      <p:sp>
        <p:nvSpPr>
          <p:cNvPr id="7" name="Marcador de número de diapositiva 6"/>
          <p:cNvSpPr>
            <a:spLocks noGrp="1"/>
          </p:cNvSpPr>
          <p:nvPr>
            <p:ph type="sldNum" sz="quarter" idx="12"/>
          </p:nvPr>
        </p:nvSpPr>
        <p:spPr/>
        <p:txBody>
          <a:bodyPr/>
          <a:lstStyle/>
          <a:p>
            <a:fld id="{2739DF3F-EA59-48BB-8077-1FD00010D04E}" type="slidenum">
              <a:rPr lang="es-ES" smtClean="0"/>
              <a:pPr/>
              <a:t>107</a:t>
            </a:fld>
            <a:endParaRPr lang="es-ES"/>
          </a:p>
        </p:txBody>
      </p:sp>
      <p:sp>
        <p:nvSpPr>
          <p:cNvPr id="3" name="Marcador de pie de página 2">
            <a:extLst>
              <a:ext uri="{FF2B5EF4-FFF2-40B4-BE49-F238E27FC236}">
                <a16:creationId xmlns:a16="http://schemas.microsoft.com/office/drawing/2014/main" id="{A98F08BE-4F5B-4278-AF73-8CD6903E9DFB}"/>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Sinusoidal PWM</a:t>
            </a:r>
          </a:p>
        </p:txBody>
      </p:sp>
      <p:pic>
        <p:nvPicPr>
          <p:cNvPr id="6" name="Contenidor de contingut 5" descr="3fSPWM.jpg"/>
          <p:cNvPicPr>
            <a:picLocks noGrp="1" noChangeAspect="1"/>
          </p:cNvPicPr>
          <p:nvPr>
            <p:ph sz="half" idx="1"/>
          </p:nvPr>
        </p:nvPicPr>
        <p:blipFill>
          <a:blip r:embed="rId3" cstate="print"/>
          <a:srcRect l="9756" t="5034" r="7238" b="8390"/>
          <a:stretch>
            <a:fillRect/>
          </a:stretch>
        </p:blipFill>
        <p:spPr>
          <a:xfrm>
            <a:off x="35496" y="1268760"/>
            <a:ext cx="4417456" cy="3456384"/>
          </a:xfrm>
        </p:spPr>
      </p:pic>
      <p:graphicFrame>
        <p:nvGraphicFramePr>
          <p:cNvPr id="901123" name="Object 2"/>
          <p:cNvGraphicFramePr>
            <a:graphicFrameLocks noChangeAspect="1"/>
          </p:cNvGraphicFramePr>
          <p:nvPr/>
        </p:nvGraphicFramePr>
        <p:xfrm>
          <a:off x="3275856" y="4941168"/>
          <a:ext cx="2835275" cy="795338"/>
        </p:xfrm>
        <a:graphic>
          <a:graphicData uri="http://schemas.openxmlformats.org/presentationml/2006/ole">
            <mc:AlternateContent xmlns:mc="http://schemas.openxmlformats.org/markup-compatibility/2006">
              <mc:Choice xmlns:v="urn:schemas-microsoft-com:vml" Requires="v">
                <p:oleObj spid="_x0000_s38914" name="Equation" r:id="rId4" imgW="1485720" imgH="457200" progId="Equation.DSMT4">
                  <p:embed/>
                </p:oleObj>
              </mc:Choice>
              <mc:Fallback>
                <p:oleObj name="Equation" r:id="rId4" imgW="1485720" imgH="457200" progId="Equation.DSMT4">
                  <p:embed/>
                  <p:pic>
                    <p:nvPicPr>
                      <p:cNvPr id="90112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4941168"/>
                        <a:ext cx="2835275" cy="7953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10" name="Imatge 6" descr="3fSPWMff.jpg"/>
          <p:cNvPicPr>
            <a:picLocks noGrp="1" noChangeAspect="1"/>
          </p:cNvPicPr>
          <p:nvPr>
            <p:ph sz="half" idx="2"/>
          </p:nvPr>
        </p:nvPicPr>
        <p:blipFill>
          <a:blip r:embed="rId6" cstate="print"/>
          <a:srcRect l="10700" t="7131" r="7553" b="5873"/>
          <a:stretch>
            <a:fillRect/>
          </a:stretch>
        </p:blipFill>
        <p:spPr>
          <a:xfrm>
            <a:off x="4669513" y="1196752"/>
            <a:ext cx="4366983" cy="3486508"/>
          </a:xfrm>
          <a:prstGeom prst="rect">
            <a:avLst/>
          </a:prstGeom>
        </p:spPr>
      </p:pic>
      <p:sp>
        <p:nvSpPr>
          <p:cNvPr id="7" name="Marcador de número de diapositiva 6"/>
          <p:cNvSpPr>
            <a:spLocks noGrp="1"/>
          </p:cNvSpPr>
          <p:nvPr>
            <p:ph type="sldNum" sz="quarter" idx="12"/>
          </p:nvPr>
        </p:nvSpPr>
        <p:spPr/>
        <p:txBody>
          <a:bodyPr/>
          <a:lstStyle/>
          <a:p>
            <a:fld id="{2739DF3F-EA59-48BB-8077-1FD00010D04E}" type="slidenum">
              <a:rPr lang="es-ES" smtClean="0"/>
              <a:pPr/>
              <a:t>108</a:t>
            </a:fld>
            <a:endParaRPr lang="es-ES"/>
          </a:p>
        </p:txBody>
      </p:sp>
      <p:sp>
        <p:nvSpPr>
          <p:cNvPr id="3" name="Marcador de pie de página 2">
            <a:extLst>
              <a:ext uri="{FF2B5EF4-FFF2-40B4-BE49-F238E27FC236}">
                <a16:creationId xmlns:a16="http://schemas.microsoft.com/office/drawing/2014/main" id="{7CF259B9-7D56-4CEB-92D8-EBD56A850F46}"/>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GB" noProof="0" dirty="0"/>
              <a:t>Space Vector Modulation</a:t>
            </a:r>
          </a:p>
        </p:txBody>
      </p:sp>
      <p:sp>
        <p:nvSpPr>
          <p:cNvPr id="5" name="4 Marcador de contenido"/>
          <p:cNvSpPr>
            <a:spLocks noGrp="1"/>
          </p:cNvSpPr>
          <p:nvPr>
            <p:ph idx="1"/>
          </p:nvPr>
        </p:nvSpPr>
        <p:spPr/>
        <p:txBody>
          <a:bodyPr/>
          <a:lstStyle/>
          <a:p>
            <a:r>
              <a:rPr lang="en-GB" noProof="0" dirty="0"/>
              <a:t>Based on vector representation of possible voltage converter vectors</a:t>
            </a:r>
          </a:p>
          <a:p>
            <a:r>
              <a:rPr lang="en-GB" noProof="0" dirty="0"/>
              <a:t>3 half bridges, 2 possible states per bridge. A total of 8 combinations possible</a:t>
            </a:r>
          </a:p>
          <a:p>
            <a:r>
              <a:rPr lang="en-GB" noProof="0" dirty="0"/>
              <a:t>8 possible voltage vector synthesizable by the converter</a:t>
            </a:r>
          </a:p>
        </p:txBody>
      </p:sp>
      <p:sp>
        <p:nvSpPr>
          <p:cNvPr id="7" name="Marcador de número de diapositiva 6"/>
          <p:cNvSpPr>
            <a:spLocks noGrp="1"/>
          </p:cNvSpPr>
          <p:nvPr>
            <p:ph type="sldNum" sz="quarter" idx="12"/>
          </p:nvPr>
        </p:nvSpPr>
        <p:spPr/>
        <p:txBody>
          <a:bodyPr/>
          <a:lstStyle/>
          <a:p>
            <a:fld id="{2739DF3F-EA59-48BB-8077-1FD00010D04E}" type="slidenum">
              <a:rPr lang="es-ES" smtClean="0"/>
              <a:pPr/>
              <a:t>109</a:t>
            </a:fld>
            <a:endParaRPr lang="es-ES"/>
          </a:p>
        </p:txBody>
      </p:sp>
      <p:sp>
        <p:nvSpPr>
          <p:cNvPr id="3" name="Marcador de pie de página 2">
            <a:extLst>
              <a:ext uri="{FF2B5EF4-FFF2-40B4-BE49-F238E27FC236}">
                <a16:creationId xmlns:a16="http://schemas.microsoft.com/office/drawing/2014/main" id="{1050E3BB-63A3-4EFB-BA20-55E22B0145F6}"/>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EBA58-F8E9-4CEA-A050-417E81C7A8F0}"/>
              </a:ext>
            </a:extLst>
          </p:cNvPr>
          <p:cNvSpPr>
            <a:spLocks noGrp="1"/>
          </p:cNvSpPr>
          <p:nvPr>
            <p:ph type="title"/>
          </p:nvPr>
        </p:nvSpPr>
        <p:spPr/>
        <p:txBody>
          <a:bodyPr/>
          <a:lstStyle/>
          <a:p>
            <a:r>
              <a:rPr lang="en-GB" noProof="0" dirty="0"/>
              <a:t>Forces in a vehicle</a:t>
            </a:r>
          </a:p>
        </p:txBody>
      </p:sp>
      <p:sp>
        <p:nvSpPr>
          <p:cNvPr id="4" name="Marcador de número de diapositiva 3">
            <a:extLst>
              <a:ext uri="{FF2B5EF4-FFF2-40B4-BE49-F238E27FC236}">
                <a16:creationId xmlns:a16="http://schemas.microsoft.com/office/drawing/2014/main" id="{16E367F6-FE66-4514-9062-63B2634496B0}"/>
              </a:ext>
            </a:extLst>
          </p:cNvPr>
          <p:cNvSpPr>
            <a:spLocks noGrp="1"/>
          </p:cNvSpPr>
          <p:nvPr>
            <p:ph type="sldNum" sz="quarter" idx="12"/>
          </p:nvPr>
        </p:nvSpPr>
        <p:spPr/>
        <p:txBody>
          <a:bodyPr/>
          <a:lstStyle/>
          <a:p>
            <a:fld id="{2739DF3F-EA59-48BB-8077-1FD00010D04E}" type="slidenum">
              <a:rPr lang="es-ES" smtClean="0"/>
              <a:pPr/>
              <a:t>11</a:t>
            </a:fld>
            <a:endParaRPr lang="es-ES"/>
          </a:p>
        </p:txBody>
      </p:sp>
      <p:sp>
        <p:nvSpPr>
          <p:cNvPr id="5" name="Marcador de contenido 8">
            <a:extLst>
              <a:ext uri="{FF2B5EF4-FFF2-40B4-BE49-F238E27FC236}">
                <a16:creationId xmlns:a16="http://schemas.microsoft.com/office/drawing/2014/main" id="{3157EBFF-0791-4DF0-9953-C4C847B5107B}"/>
              </a:ext>
            </a:extLst>
          </p:cNvPr>
          <p:cNvSpPr txBox="1">
            <a:spLocks/>
          </p:cNvSpPr>
          <p:nvPr/>
        </p:nvSpPr>
        <p:spPr>
          <a:xfrm>
            <a:off x="353381" y="4383534"/>
            <a:ext cx="4474840" cy="200265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a:t>
            </a:r>
            <a:r>
              <a:rPr lang="en-US" baseline="-25000"/>
              <a:t>a</a:t>
            </a:r>
            <a:r>
              <a:rPr lang="en-US"/>
              <a:t>: aerodynamical drag</a:t>
            </a:r>
          </a:p>
          <a:p>
            <a:r>
              <a:rPr lang="en-US"/>
              <a:t>F</a:t>
            </a:r>
            <a:r>
              <a:rPr lang="en-US" baseline="-25000"/>
              <a:t>r</a:t>
            </a:r>
            <a:r>
              <a:rPr lang="en-US"/>
              <a:t>: Rolling friction</a:t>
            </a:r>
          </a:p>
          <a:p>
            <a:r>
              <a:rPr lang="en-US"/>
              <a:t>F</a:t>
            </a:r>
            <a:r>
              <a:rPr lang="en-US" baseline="-25000"/>
              <a:t>g</a:t>
            </a:r>
            <a:r>
              <a:rPr lang="en-US"/>
              <a:t>: weight</a:t>
            </a:r>
          </a:p>
          <a:p>
            <a:r>
              <a:rPr lang="en-US" b="1"/>
              <a:t>F</a:t>
            </a:r>
            <a:r>
              <a:rPr lang="en-US" b="1" baseline="-25000"/>
              <a:t>t</a:t>
            </a:r>
            <a:r>
              <a:rPr lang="en-US" b="1"/>
              <a:t>: tractive force</a:t>
            </a:r>
          </a:p>
          <a:p>
            <a:endParaRPr lang="es-ES" dirty="0"/>
          </a:p>
        </p:txBody>
      </p:sp>
      <p:pic>
        <p:nvPicPr>
          <p:cNvPr id="6" name="5 Imagen" descr="Fig26.jpg">
            <a:extLst>
              <a:ext uri="{FF2B5EF4-FFF2-40B4-BE49-F238E27FC236}">
                <a16:creationId xmlns:a16="http://schemas.microsoft.com/office/drawing/2014/main" id="{0B1590A3-E8EE-41DC-810E-E0AB9131A8F5}"/>
              </a:ext>
            </a:extLst>
          </p:cNvPr>
          <p:cNvPicPr>
            <a:picLocks noChangeAspect="1"/>
          </p:cNvPicPr>
          <p:nvPr/>
        </p:nvPicPr>
        <p:blipFill>
          <a:blip r:embed="rId2" cstate="print"/>
          <a:stretch>
            <a:fillRect/>
          </a:stretch>
        </p:blipFill>
        <p:spPr>
          <a:xfrm>
            <a:off x="250541" y="1417638"/>
            <a:ext cx="4680520" cy="2939621"/>
          </a:xfrm>
          <a:prstGeom prst="rect">
            <a:avLst/>
          </a:prstGeom>
        </p:spPr>
      </p:pic>
      <p:pic>
        <p:nvPicPr>
          <p:cNvPr id="7" name="Picture 8" descr="Resultat d'imatges per a &quot;tesla model 3&quot;">
            <a:extLst>
              <a:ext uri="{FF2B5EF4-FFF2-40B4-BE49-F238E27FC236}">
                <a16:creationId xmlns:a16="http://schemas.microsoft.com/office/drawing/2014/main" id="{3EDAB354-7900-4AD6-87CA-CCB7CA7CC9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3161" y="1705670"/>
            <a:ext cx="3650298" cy="22814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Object 2">
                <a:extLst>
                  <a:ext uri="{FF2B5EF4-FFF2-40B4-BE49-F238E27FC236}">
                    <a16:creationId xmlns:a16="http://schemas.microsoft.com/office/drawing/2014/main" id="{B2D79B12-0819-4780-9A89-B04450190148}"/>
                  </a:ext>
                </a:extLst>
              </p:cNvPr>
              <p:cNvSpPr txBox="1"/>
              <p:nvPr/>
            </p:nvSpPr>
            <p:spPr bwMode="auto">
              <a:xfrm>
                <a:off x="4768297" y="4915179"/>
                <a:ext cx="4022322" cy="576263"/>
              </a:xfrm>
              <a:prstGeom prst="rect">
                <a:avLst/>
              </a:prstGeom>
              <a:noFill/>
              <a:extLst>
                <a:ext uri="{909E8E84-426E-40dd-AFC4-6F175D3DCCD1}">
                  <a14:hiddenFill xmlns="">
                    <a:solidFill>
                      <a:srgbClr val="FFFFFF"/>
                    </a:solidFill>
                  </a14:hiddenFill>
                </a:ext>
              </a:extLst>
            </p:spPr>
            <p:txBody>
              <a:bodyPr>
                <a:noAutofit/>
              </a:bodyPr>
              <a:lstStyle/>
              <a:p>
                <a:r>
                  <a:rPr lang="es-ES" sz="2800" dirty="0">
                    <a:solidFill>
                      <a:srgbClr val="000000"/>
                    </a:solidFill>
                  </a:rPr>
                  <a:t>m</a:t>
                </a:r>
                <a14:m>
                  <m:oMath xmlns:m="http://schemas.openxmlformats.org/officeDocument/2006/math">
                    <m:r>
                      <a:rPr lang="es-ES" sz="2800" i="1" smtClean="0">
                        <a:solidFill>
                          <a:srgbClr val="000000"/>
                        </a:solidFill>
                        <a:latin typeface="Cambria Math" panose="02040503050406030204" pitchFamily="18" charset="0"/>
                      </a:rPr>
                      <m:t>𝑎</m:t>
                    </m:r>
                    <m:r>
                      <a:rPr lang="es-ES" sz="2800" i="1" smtClean="0">
                        <a:solidFill>
                          <a:srgbClr val="000000"/>
                        </a:solidFill>
                        <a:latin typeface="Cambria Math" panose="02040503050406030204" pitchFamily="18" charset="0"/>
                      </a:rPr>
                      <m:t>=</m:t>
                    </m:r>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i="1">
                            <a:solidFill>
                              <a:srgbClr val="000000"/>
                            </a:solidFill>
                            <a:latin typeface="Cambria Math" panose="02040503050406030204" pitchFamily="18" charset="0"/>
                          </a:rPr>
                          <m:t>𝑡</m:t>
                        </m:r>
                      </m:sub>
                    </m:sSub>
                    <m:r>
                      <a:rPr lang="es-ES" sz="2800" i="1">
                        <a:solidFill>
                          <a:srgbClr val="000000"/>
                        </a:solidFill>
                        <a:latin typeface="Cambria Math" panose="02040503050406030204" pitchFamily="18" charset="0"/>
                      </a:rPr>
                      <m:t>−</m:t>
                    </m:r>
                    <m:d>
                      <m:dPr>
                        <m:ctrlPr>
                          <a:rPr lang="es-ES" sz="2800" i="1">
                            <a:solidFill>
                              <a:srgbClr val="000000"/>
                            </a:solidFill>
                            <a:latin typeface="Cambria Math" panose="02040503050406030204" pitchFamily="18" charset="0"/>
                          </a:rPr>
                        </m:ctrlPr>
                      </m:dPr>
                      <m:e>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b="0" i="1" smtClean="0">
                                <a:solidFill>
                                  <a:srgbClr val="000000"/>
                                </a:solidFill>
                                <a:latin typeface="Cambria Math" panose="02040503050406030204" pitchFamily="18" charset="0"/>
                              </a:rPr>
                              <m:t>𝑎</m:t>
                            </m:r>
                          </m:sub>
                        </m:sSub>
                        <m:r>
                          <a:rPr lang="es-ES" sz="2800" i="1">
                            <a:solidFill>
                              <a:srgbClr val="000000"/>
                            </a:solidFill>
                            <a:latin typeface="Cambria Math" panose="02040503050406030204" pitchFamily="18" charset="0"/>
                          </a:rPr>
                          <m:t>+</m:t>
                        </m:r>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i="1">
                                <a:solidFill>
                                  <a:srgbClr val="000000"/>
                                </a:solidFill>
                                <a:latin typeface="Cambria Math" panose="02040503050406030204" pitchFamily="18" charset="0"/>
                              </a:rPr>
                              <m:t>𝑟</m:t>
                            </m:r>
                          </m:sub>
                        </m:sSub>
                        <m:r>
                          <a:rPr lang="es-ES" sz="2800" i="1">
                            <a:solidFill>
                              <a:srgbClr val="000000"/>
                            </a:solidFill>
                            <a:latin typeface="Cambria Math" panose="02040503050406030204" pitchFamily="18" charset="0"/>
                          </a:rPr>
                          <m:t>+</m:t>
                        </m:r>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i="1">
                                <a:solidFill>
                                  <a:srgbClr val="000000"/>
                                </a:solidFill>
                                <a:latin typeface="Cambria Math" panose="02040503050406030204" pitchFamily="18" charset="0"/>
                              </a:rPr>
                              <m:t>𝑔</m:t>
                            </m:r>
                          </m:sub>
                        </m:sSub>
                      </m:e>
                    </m:d>
                  </m:oMath>
                </a14:m>
                <a:endParaRPr lang="es-ES" sz="2800" dirty="0"/>
              </a:p>
            </p:txBody>
          </p:sp>
        </mc:Choice>
        <mc:Fallback xmlns="">
          <p:sp>
            <p:nvSpPr>
              <p:cNvPr id="8" name="Object 2">
                <a:extLst>
                  <a:ext uri="{FF2B5EF4-FFF2-40B4-BE49-F238E27FC236}">
                    <a16:creationId xmlns:a16="http://schemas.microsoft.com/office/drawing/2014/main" id="{B2D79B12-0819-4780-9A89-B04450190148}"/>
                  </a:ext>
                </a:extLst>
              </p:cNvPr>
              <p:cNvSpPr txBox="1">
                <a:spLocks noRot="1" noChangeAspect="1" noMove="1" noResize="1" noEditPoints="1" noAdjustHandles="1" noChangeArrowheads="1" noChangeShapeType="1" noTextEdit="1"/>
              </p:cNvSpPr>
              <p:nvPr/>
            </p:nvSpPr>
            <p:spPr bwMode="auto">
              <a:xfrm>
                <a:off x="4768297" y="4915179"/>
                <a:ext cx="4022322" cy="576263"/>
              </a:xfrm>
              <a:prstGeom prst="rect">
                <a:avLst/>
              </a:prstGeom>
              <a:blipFill>
                <a:blip r:embed="rId4"/>
                <a:stretch>
                  <a:fillRect l="-3030" t="-4211" b="-25263"/>
                </a:stretch>
              </a:blipFill>
              <a:extLst>
                <a:ext uri="{909E8E84-426E-40dd-AFC4-6F175D3DCCD1}">
                  <a14:hiddenFill xmlns="" xmlns:a14="http://schemas.microsoft.com/office/drawing/2010/main">
                    <a:solidFill>
                      <a:srgbClr val="FFFFFF"/>
                    </a:solidFill>
                  </a14:hiddenFill>
                </a:ext>
              </a:extLst>
            </p:spPr>
            <p:txBody>
              <a:bodyPr/>
              <a:lstStyle/>
              <a:p>
                <a:r>
                  <a:rPr lang="es-ES">
                    <a:noFill/>
                  </a:rPr>
                  <a:t> </a:t>
                </a:r>
              </a:p>
            </p:txBody>
          </p:sp>
        </mc:Fallback>
      </mc:AlternateContent>
      <p:sp>
        <p:nvSpPr>
          <p:cNvPr id="3" name="Marcador de pie de página 2">
            <a:extLst>
              <a:ext uri="{FF2B5EF4-FFF2-40B4-BE49-F238E27FC236}">
                <a16:creationId xmlns:a16="http://schemas.microsoft.com/office/drawing/2014/main" id="{3E6EB564-7CA1-4D6F-A964-C026DFB79F2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158549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Voltages</a:t>
            </a:r>
          </a:p>
        </p:txBody>
      </p:sp>
      <p:graphicFrame>
        <p:nvGraphicFramePr>
          <p:cNvPr id="483330" name="Object 2"/>
          <p:cNvGraphicFramePr>
            <a:graphicFrameLocks noChangeAspect="1"/>
          </p:cNvGraphicFramePr>
          <p:nvPr/>
        </p:nvGraphicFramePr>
        <p:xfrm>
          <a:off x="857224" y="4357694"/>
          <a:ext cx="3275013" cy="1785937"/>
        </p:xfrm>
        <a:graphic>
          <a:graphicData uri="http://schemas.openxmlformats.org/presentationml/2006/ole">
            <mc:AlternateContent xmlns:mc="http://schemas.openxmlformats.org/markup-compatibility/2006">
              <mc:Choice xmlns:v="urn:schemas-microsoft-com:vml" Requires="v">
                <p:oleObj spid="_x0000_s39938" name="Equation" r:id="rId3" imgW="1358640" imgH="812520" progId="Equation.DSMT4">
                  <p:embed/>
                </p:oleObj>
              </mc:Choice>
              <mc:Fallback>
                <p:oleObj name="Equation" r:id="rId3" imgW="1358640" imgH="812520" progId="Equation.DSMT4">
                  <p:embed/>
                  <p:pic>
                    <p:nvPicPr>
                      <p:cNvPr id="4833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4357694"/>
                        <a:ext cx="3275013" cy="17859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83331" name="Picture 3"/>
          <p:cNvPicPr>
            <a:picLocks noChangeAspect="1" noChangeArrowheads="1"/>
          </p:cNvPicPr>
          <p:nvPr/>
        </p:nvPicPr>
        <p:blipFill>
          <a:blip r:embed="rId5" cstate="print"/>
          <a:srcRect/>
          <a:stretch>
            <a:fillRect/>
          </a:stretch>
        </p:blipFill>
        <p:spPr bwMode="auto">
          <a:xfrm>
            <a:off x="5286380" y="1357298"/>
            <a:ext cx="2857520" cy="2898889"/>
          </a:xfrm>
          <a:prstGeom prst="rect">
            <a:avLst/>
          </a:prstGeom>
          <a:noFill/>
          <a:ln w="9525">
            <a:noFill/>
            <a:miter lim="800000"/>
            <a:headEnd/>
            <a:tailEnd/>
          </a:ln>
          <a:effectLst/>
        </p:spPr>
      </p:pic>
      <p:pic>
        <p:nvPicPr>
          <p:cNvPr id="483332" name="Picture 4"/>
          <p:cNvPicPr>
            <a:picLocks noChangeAspect="1" noChangeArrowheads="1"/>
          </p:cNvPicPr>
          <p:nvPr/>
        </p:nvPicPr>
        <p:blipFill>
          <a:blip r:embed="rId6" cstate="print"/>
          <a:srcRect/>
          <a:stretch>
            <a:fillRect/>
          </a:stretch>
        </p:blipFill>
        <p:spPr bwMode="auto">
          <a:xfrm>
            <a:off x="857224" y="1500174"/>
            <a:ext cx="3714776" cy="2453193"/>
          </a:xfrm>
          <a:prstGeom prst="rect">
            <a:avLst/>
          </a:prstGeom>
          <a:noFill/>
          <a:ln w="9525">
            <a:noFill/>
            <a:miter lim="800000"/>
            <a:headEnd/>
            <a:tailEnd/>
          </a:ln>
          <a:effectLst/>
        </p:spPr>
      </p:pic>
      <p:pic>
        <p:nvPicPr>
          <p:cNvPr id="8" name="Picture 6"/>
          <p:cNvPicPr>
            <a:picLocks noChangeAspect="1" noChangeArrowheads="1"/>
          </p:cNvPicPr>
          <p:nvPr/>
        </p:nvPicPr>
        <p:blipFill>
          <a:blip r:embed="rId7" cstate="print"/>
          <a:srcRect/>
          <a:stretch>
            <a:fillRect/>
          </a:stretch>
        </p:blipFill>
        <p:spPr>
          <a:xfrm>
            <a:off x="5286380" y="4214818"/>
            <a:ext cx="3071834" cy="2284525"/>
          </a:xfrm>
          <a:prstGeom prst="rect">
            <a:avLst/>
          </a:prstGeom>
          <a:noFill/>
          <a:ln/>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110</a:t>
            </a:fld>
            <a:endParaRPr lang="es-ES"/>
          </a:p>
        </p:txBody>
      </p:sp>
      <p:sp>
        <p:nvSpPr>
          <p:cNvPr id="3" name="Marcador de pie de página 2">
            <a:extLst>
              <a:ext uri="{FF2B5EF4-FFF2-40B4-BE49-F238E27FC236}">
                <a16:creationId xmlns:a16="http://schemas.microsoft.com/office/drawing/2014/main" id="{CC13D110-C89F-4612-8EA7-53DDD9C96BA4}"/>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Possible states</a:t>
            </a:r>
          </a:p>
        </p:txBody>
      </p:sp>
      <p:graphicFrame>
        <p:nvGraphicFramePr>
          <p:cNvPr id="10" name="Contenidor de contingut 9"/>
          <p:cNvGraphicFramePr>
            <a:graphicFrameLocks noGrp="1"/>
          </p:cNvGraphicFramePr>
          <p:nvPr>
            <p:ph idx="1"/>
          </p:nvPr>
        </p:nvGraphicFramePr>
        <p:xfrm>
          <a:off x="571472" y="2000240"/>
          <a:ext cx="7929618" cy="3337560"/>
        </p:xfrm>
        <a:graphic>
          <a:graphicData uri="http://schemas.openxmlformats.org/drawingml/2006/table">
            <a:tbl>
              <a:tblPr firstRow="1" bandRow="1">
                <a:tableStyleId>{5C22544A-7EE6-4342-B048-85BDC9FD1C3A}</a:tableStyleId>
              </a:tblPr>
              <a:tblGrid>
                <a:gridCol w="609969">
                  <a:extLst>
                    <a:ext uri="{9D8B030D-6E8A-4147-A177-3AD203B41FA5}">
                      <a16:colId xmlns:a16="http://schemas.microsoft.com/office/drawing/2014/main" val="20000"/>
                    </a:ext>
                  </a:extLst>
                </a:gridCol>
                <a:gridCol w="609972">
                  <a:extLst>
                    <a:ext uri="{9D8B030D-6E8A-4147-A177-3AD203B41FA5}">
                      <a16:colId xmlns:a16="http://schemas.microsoft.com/office/drawing/2014/main" val="20001"/>
                    </a:ext>
                  </a:extLst>
                </a:gridCol>
                <a:gridCol w="609972">
                  <a:extLst>
                    <a:ext uri="{9D8B030D-6E8A-4147-A177-3AD203B41FA5}">
                      <a16:colId xmlns:a16="http://schemas.microsoft.com/office/drawing/2014/main" val="20002"/>
                    </a:ext>
                  </a:extLst>
                </a:gridCol>
                <a:gridCol w="914956">
                  <a:extLst>
                    <a:ext uri="{9D8B030D-6E8A-4147-A177-3AD203B41FA5}">
                      <a16:colId xmlns:a16="http://schemas.microsoft.com/office/drawing/2014/main" val="20003"/>
                    </a:ext>
                  </a:extLst>
                </a:gridCol>
                <a:gridCol w="914956">
                  <a:extLst>
                    <a:ext uri="{9D8B030D-6E8A-4147-A177-3AD203B41FA5}">
                      <a16:colId xmlns:a16="http://schemas.microsoft.com/office/drawing/2014/main" val="20004"/>
                    </a:ext>
                  </a:extLst>
                </a:gridCol>
                <a:gridCol w="914956">
                  <a:extLst>
                    <a:ext uri="{9D8B030D-6E8A-4147-A177-3AD203B41FA5}">
                      <a16:colId xmlns:a16="http://schemas.microsoft.com/office/drawing/2014/main" val="20005"/>
                    </a:ext>
                  </a:extLst>
                </a:gridCol>
                <a:gridCol w="914956">
                  <a:extLst>
                    <a:ext uri="{9D8B030D-6E8A-4147-A177-3AD203B41FA5}">
                      <a16:colId xmlns:a16="http://schemas.microsoft.com/office/drawing/2014/main" val="20006"/>
                    </a:ext>
                  </a:extLst>
                </a:gridCol>
                <a:gridCol w="914956">
                  <a:extLst>
                    <a:ext uri="{9D8B030D-6E8A-4147-A177-3AD203B41FA5}">
                      <a16:colId xmlns:a16="http://schemas.microsoft.com/office/drawing/2014/main" val="20007"/>
                    </a:ext>
                  </a:extLst>
                </a:gridCol>
                <a:gridCol w="739108">
                  <a:extLst>
                    <a:ext uri="{9D8B030D-6E8A-4147-A177-3AD203B41FA5}">
                      <a16:colId xmlns:a16="http://schemas.microsoft.com/office/drawing/2014/main" val="20008"/>
                    </a:ext>
                  </a:extLst>
                </a:gridCol>
                <a:gridCol w="785817">
                  <a:extLst>
                    <a:ext uri="{9D8B030D-6E8A-4147-A177-3AD203B41FA5}">
                      <a16:colId xmlns:a16="http://schemas.microsoft.com/office/drawing/2014/main" val="20009"/>
                    </a:ext>
                  </a:extLst>
                </a:gridCol>
              </a:tblGrid>
              <a:tr h="370840">
                <a:tc>
                  <a:txBody>
                    <a:bodyPr/>
                    <a:lstStyle/>
                    <a:p>
                      <a:r>
                        <a:rPr lang="ca-ES" dirty="0"/>
                        <a:t>u</a:t>
                      </a:r>
                      <a:r>
                        <a:rPr lang="ca-ES" baseline="-25000" dirty="0"/>
                        <a:t>s10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s20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s30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s1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s2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u</a:t>
                      </a:r>
                      <a:r>
                        <a:rPr lang="ca-ES" baseline="-25000" dirty="0"/>
                        <a:t>s3</a:t>
                      </a:r>
                    </a:p>
                  </a:txBody>
                  <a:tcPr/>
                </a:tc>
                <a:tc>
                  <a:txBody>
                    <a:bodyPr/>
                    <a:lstStyle/>
                    <a:p>
                      <a:r>
                        <a:rPr lang="ca-ES" dirty="0" err="1"/>
                        <a:t>u</a:t>
                      </a:r>
                      <a:r>
                        <a:rPr lang="ca-ES" baseline="30000" dirty="0" err="1"/>
                        <a:t>s</a:t>
                      </a:r>
                      <a:r>
                        <a:rPr lang="ca-ES" baseline="-25000" dirty="0" err="1"/>
                        <a:t>s</a:t>
                      </a:r>
                      <a:r>
                        <a:rPr lang="ca-ES" baseline="-25000" dirty="0" err="1">
                          <a:latin typeface="Symbol" pitchFamily="18" charset="2"/>
                        </a:rPr>
                        <a:t>a</a:t>
                      </a:r>
                      <a:endParaRPr lang="ca-ES" baseline="-25000" dirty="0">
                        <a:latin typeface="Symbol" pitchFamily="18" charset="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30000" dirty="0" err="1"/>
                        <a:t>s</a:t>
                      </a:r>
                      <a:r>
                        <a:rPr lang="ca-ES" baseline="-25000" dirty="0" err="1"/>
                        <a:t>s</a:t>
                      </a:r>
                      <a:r>
                        <a:rPr lang="ca-ES" baseline="-25000" dirty="0" err="1">
                          <a:latin typeface="Symbol" pitchFamily="18" charset="2"/>
                        </a:rPr>
                        <a:t>b</a:t>
                      </a:r>
                      <a:endParaRPr lang="ca-ES" baseline="-25000" dirty="0">
                        <a:latin typeface="Symbol" pitchFamily="18" charset="2"/>
                      </a:endParaRPr>
                    </a:p>
                  </a:txBody>
                  <a:tcPr/>
                </a:tc>
                <a:tc>
                  <a:txBody>
                    <a:bodyPr/>
                    <a:lstStyle/>
                    <a:p>
                      <a:r>
                        <a:rPr lang="ca-ES" dirty="0"/>
                        <a:t>u</a:t>
                      </a:r>
                      <a:r>
                        <a:rPr lang="ca-ES" baseline="-25000" dirty="0"/>
                        <a:t>s</a:t>
                      </a:r>
                    </a:p>
                  </a:txBody>
                  <a:tcPr/>
                </a:tc>
                <a:tc>
                  <a:txBody>
                    <a:bodyPr/>
                    <a:lstStyle/>
                    <a:p>
                      <a:r>
                        <a:rPr lang="ca-ES" dirty="0" err="1">
                          <a:latin typeface="Symbol" pitchFamily="18" charset="2"/>
                        </a:rPr>
                        <a:t>r</a:t>
                      </a:r>
                      <a:r>
                        <a:rPr lang="ca-ES" baseline="-25000" dirty="0" err="1"/>
                        <a:t>s</a:t>
                      </a:r>
                      <a:endParaRPr lang="ca-ES" baseline="-25000" dirty="0"/>
                    </a:p>
                  </a:txBody>
                  <a:tcPr/>
                </a:tc>
                <a:extLst>
                  <a:ext uri="{0D108BD9-81ED-4DB2-BD59-A6C34878D82A}">
                    <a16:rowId xmlns:a16="http://schemas.microsoft.com/office/drawing/2014/main" val="10000"/>
                  </a:ext>
                </a:extLst>
              </a:tr>
              <a:tr h="370840">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a:t>
                      </a:r>
                    </a:p>
                  </a:txBody>
                  <a:tcPr/>
                </a:tc>
                <a:extLst>
                  <a:ext uri="{0D108BD9-81ED-4DB2-BD59-A6C34878D82A}">
                    <a16:rowId xmlns:a16="http://schemas.microsoft.com/office/drawing/2014/main" val="10001"/>
                  </a:ext>
                </a:extLst>
              </a:tr>
              <a:tr h="370840">
                <a:tc>
                  <a:txBody>
                    <a:bodyPr/>
                    <a:lstStyle/>
                    <a:p>
                      <a:r>
                        <a:rPr lang="ca-ES" dirty="0"/>
                        <a:t>0</a:t>
                      </a:r>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r>
                        <a:rPr lang="ca-ES" dirty="0"/>
                        <a:t>-2</a:t>
                      </a:r>
                      <a:r>
                        <a:rPr lang="ca-ES" dirty="0">
                          <a:latin typeface="Symbol" pitchFamily="18" charset="2"/>
                        </a:rPr>
                        <a:t>p</a:t>
                      </a:r>
                      <a:r>
                        <a:rPr lang="ca-ES" dirty="0"/>
                        <a:t>/3</a:t>
                      </a:r>
                    </a:p>
                  </a:txBody>
                  <a:tcPr/>
                </a:tc>
                <a:extLst>
                  <a:ext uri="{0D108BD9-81ED-4DB2-BD59-A6C34878D82A}">
                    <a16:rowId xmlns:a16="http://schemas.microsoft.com/office/drawing/2014/main" val="10002"/>
                  </a:ext>
                </a:extLst>
              </a:tr>
              <a:tr h="370840">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a:t>
                      </a:r>
                      <a:r>
                        <a:rPr lang="ca-ES" dirty="0">
                          <a:latin typeface="Symbol" pitchFamily="18" charset="2"/>
                        </a:rPr>
                        <a:t>p</a:t>
                      </a:r>
                      <a:r>
                        <a:rPr lang="ca-ES" dirty="0"/>
                        <a:t>/3</a:t>
                      </a:r>
                    </a:p>
                  </a:txBody>
                  <a:tcPr/>
                </a:tc>
                <a:extLst>
                  <a:ext uri="{0D108BD9-81ED-4DB2-BD59-A6C34878D82A}">
                    <a16:rowId xmlns:a16="http://schemas.microsoft.com/office/drawing/2014/main" val="10003"/>
                  </a:ext>
                </a:extLst>
              </a:tr>
              <a:tr h="370840">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latin typeface="Symbol" pitchFamily="18" charset="2"/>
                        </a:rPr>
                        <a:t>p</a:t>
                      </a:r>
                      <a:endParaRPr lang="ca-ES" dirty="0"/>
                    </a:p>
                  </a:txBody>
                  <a:tcPr/>
                </a:tc>
                <a:extLst>
                  <a:ext uri="{0D108BD9-81ED-4DB2-BD59-A6C34878D82A}">
                    <a16:rowId xmlns:a16="http://schemas.microsoft.com/office/drawing/2014/main" val="10004"/>
                  </a:ext>
                </a:extLst>
              </a:tr>
              <a:tr h="370840">
                <a:tc>
                  <a:txBody>
                    <a:bodyPr/>
                    <a:lstStyle/>
                    <a:p>
                      <a:r>
                        <a:rPr lang="ca-ES" dirty="0" err="1"/>
                        <a:t>U</a:t>
                      </a:r>
                      <a:r>
                        <a:rPr lang="ca-ES" baseline="-25000" dirty="0" err="1"/>
                        <a:t>e</a:t>
                      </a:r>
                      <a:endParaRPr lang="ca-ES" baseline="-25000" dirty="0"/>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0</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r>
                        <a:rPr lang="ca-ES" dirty="0"/>
                        <a:t>0</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a:t>
                      </a:r>
                      <a:r>
                        <a:rPr lang="ca-ES" dirty="0">
                          <a:latin typeface="Symbol" pitchFamily="18" charset="2"/>
                        </a:rPr>
                        <a:t>p</a:t>
                      </a:r>
                      <a:r>
                        <a:rPr lang="ca-ES" dirty="0"/>
                        <a:t>/3</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r>
                        <a:rPr lang="ca-ES"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2U</a:t>
                      </a:r>
                      <a:r>
                        <a:rPr lang="ca-ES" baseline="-25000" dirty="0"/>
                        <a:t>e</a:t>
                      </a:r>
                      <a:r>
                        <a:rPr lang="ca-ES" baseline="0" dirty="0"/>
                        <a:t>/3</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latin typeface="Symbol" pitchFamily="18" charset="2"/>
                        </a:rPr>
                        <a:t>p</a:t>
                      </a:r>
                      <a:r>
                        <a:rPr lang="ca-ES" dirty="0"/>
                        <a:t>/3</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err="1"/>
                        <a:t>U</a:t>
                      </a:r>
                      <a:r>
                        <a:rPr lang="ca-ES" baseline="-25000" dirty="0" err="1"/>
                        <a:t>e</a:t>
                      </a:r>
                      <a:endParaRPr lang="ca-ES" baseline="-25000" dirty="0"/>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0</a:t>
                      </a:r>
                    </a:p>
                  </a:txBody>
                  <a:tcPr/>
                </a:tc>
                <a:tc>
                  <a:txBody>
                    <a:bodyPr/>
                    <a:lstStyle/>
                    <a:p>
                      <a:r>
                        <a:rPr lang="ca-ES" dirty="0"/>
                        <a:t>...</a:t>
                      </a:r>
                    </a:p>
                  </a:txBody>
                  <a:tcPr/>
                </a:tc>
                <a:extLst>
                  <a:ext uri="{0D108BD9-81ED-4DB2-BD59-A6C34878D82A}">
                    <a16:rowId xmlns:a16="http://schemas.microsoft.com/office/drawing/2014/main" val="10008"/>
                  </a:ext>
                </a:extLst>
              </a:tr>
            </a:tbl>
          </a:graphicData>
        </a:graphic>
      </p:graphicFrame>
      <p:sp>
        <p:nvSpPr>
          <p:cNvPr id="6" name="Marcador de número de diapositiva 5"/>
          <p:cNvSpPr>
            <a:spLocks noGrp="1"/>
          </p:cNvSpPr>
          <p:nvPr>
            <p:ph type="sldNum" sz="quarter" idx="12"/>
          </p:nvPr>
        </p:nvSpPr>
        <p:spPr/>
        <p:txBody>
          <a:bodyPr/>
          <a:lstStyle/>
          <a:p>
            <a:fld id="{2739DF3F-EA59-48BB-8077-1FD00010D04E}" type="slidenum">
              <a:rPr lang="es-ES" smtClean="0"/>
              <a:pPr/>
              <a:t>111</a:t>
            </a:fld>
            <a:endParaRPr lang="es-ES"/>
          </a:p>
        </p:txBody>
      </p:sp>
      <p:sp>
        <p:nvSpPr>
          <p:cNvPr id="3" name="Marcador de pie de página 2">
            <a:extLst>
              <a:ext uri="{FF2B5EF4-FFF2-40B4-BE49-F238E27FC236}">
                <a16:creationId xmlns:a16="http://schemas.microsoft.com/office/drawing/2014/main" id="{BCD95CC2-8711-4B64-BF4E-7EAD8381D6D6}"/>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Voltages hexagon</a:t>
            </a:r>
          </a:p>
        </p:txBody>
      </p:sp>
      <p:pic>
        <p:nvPicPr>
          <p:cNvPr id="887810" name="Picture 2"/>
          <p:cNvPicPr>
            <a:picLocks noGrp="1" noChangeAspect="1" noChangeArrowheads="1"/>
          </p:cNvPicPr>
          <p:nvPr>
            <p:ph idx="4294967295"/>
          </p:nvPr>
        </p:nvPicPr>
        <p:blipFill>
          <a:blip r:embed="rId3" cstate="print"/>
          <a:srcRect/>
          <a:stretch>
            <a:fillRect/>
          </a:stretch>
        </p:blipFill>
        <p:spPr bwMode="auto">
          <a:xfrm>
            <a:off x="2123728" y="1700808"/>
            <a:ext cx="6840537" cy="4529137"/>
          </a:xfrm>
          <a:prstGeom prst="rect">
            <a:avLst/>
          </a:prstGeom>
          <a:noFill/>
          <a:ln w="9525">
            <a:noFill/>
            <a:miter lim="800000"/>
            <a:headEnd/>
            <a:tailEnd/>
          </a:ln>
          <a:effectLst/>
        </p:spPr>
      </p:pic>
      <p:graphicFrame>
        <p:nvGraphicFramePr>
          <p:cNvPr id="116737" name="Object 1"/>
          <p:cNvGraphicFramePr>
            <a:graphicFrameLocks noChangeAspect="1"/>
          </p:cNvGraphicFramePr>
          <p:nvPr/>
        </p:nvGraphicFramePr>
        <p:xfrm>
          <a:off x="323528" y="1628800"/>
          <a:ext cx="2952328" cy="1794185"/>
        </p:xfrm>
        <a:graphic>
          <a:graphicData uri="http://schemas.openxmlformats.org/presentationml/2006/ole">
            <mc:AlternateContent xmlns:mc="http://schemas.openxmlformats.org/markup-compatibility/2006">
              <mc:Choice xmlns:v="urn:schemas-microsoft-com:vml" Requires="v">
                <p:oleObj spid="_x0000_s40962" name="Equation" r:id="rId4" imgW="2133360" imgH="1295280" progId="Equation.DSMT4">
                  <p:embed/>
                </p:oleObj>
              </mc:Choice>
              <mc:Fallback>
                <p:oleObj name="Equation" r:id="rId4" imgW="2133360" imgH="1295280" progId="Equation.DSMT4">
                  <p:embed/>
                  <p:pic>
                    <p:nvPicPr>
                      <p:cNvPr id="11673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628800"/>
                        <a:ext cx="2952328" cy="179418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Marcador de número de diapositiva 3"/>
          <p:cNvSpPr>
            <a:spLocks noGrp="1"/>
          </p:cNvSpPr>
          <p:nvPr>
            <p:ph type="sldNum" sz="quarter" idx="12"/>
          </p:nvPr>
        </p:nvSpPr>
        <p:spPr/>
        <p:txBody>
          <a:bodyPr/>
          <a:lstStyle/>
          <a:p>
            <a:fld id="{2739DF3F-EA59-48BB-8077-1FD00010D04E}" type="slidenum">
              <a:rPr lang="es-ES" smtClean="0"/>
              <a:pPr/>
              <a:t>112</a:t>
            </a:fld>
            <a:endParaRPr lang="es-ES"/>
          </a:p>
        </p:txBody>
      </p:sp>
      <p:sp>
        <p:nvSpPr>
          <p:cNvPr id="3" name="Marcador de pie de página 2">
            <a:extLst>
              <a:ext uri="{FF2B5EF4-FFF2-40B4-BE49-F238E27FC236}">
                <a16:creationId xmlns:a16="http://schemas.microsoft.com/office/drawing/2014/main" id="{B4D1887C-5253-452C-8AE3-B719A2461CAE}"/>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ol 6"/>
          <p:cNvSpPr>
            <a:spLocks noGrp="1"/>
          </p:cNvSpPr>
          <p:nvPr>
            <p:ph type="title"/>
          </p:nvPr>
        </p:nvSpPr>
        <p:spPr/>
        <p:txBody>
          <a:bodyPr/>
          <a:lstStyle/>
          <a:p>
            <a:r>
              <a:rPr lang="en-GB" noProof="0" dirty="0"/>
              <a:t>Voltage limitation – PI saturation</a:t>
            </a:r>
          </a:p>
        </p:txBody>
      </p:sp>
      <p:pic>
        <p:nvPicPr>
          <p:cNvPr id="9" name="Picture 4"/>
          <p:cNvPicPr>
            <a:picLocks noGrp="1" noChangeAspect="1" noChangeArrowheads="1"/>
          </p:cNvPicPr>
          <p:nvPr>
            <p:ph idx="1"/>
          </p:nvPr>
        </p:nvPicPr>
        <p:blipFill>
          <a:blip r:embed="rId3" cstate="print"/>
          <a:stretch>
            <a:fillRect/>
          </a:stretch>
        </p:blipFill>
        <p:spPr>
          <a:xfrm>
            <a:off x="932180" y="1600200"/>
            <a:ext cx="7279639" cy="4525963"/>
          </a:xfr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113</a:t>
            </a:fld>
            <a:endParaRPr lang="es-ES"/>
          </a:p>
        </p:txBody>
      </p:sp>
      <p:sp>
        <p:nvSpPr>
          <p:cNvPr id="2" name="Marcador de pie de página 1">
            <a:extLst>
              <a:ext uri="{FF2B5EF4-FFF2-40B4-BE49-F238E27FC236}">
                <a16:creationId xmlns:a16="http://schemas.microsoft.com/office/drawing/2014/main" id="{0D055E59-100A-4028-9BCC-C073C1DAD26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1312086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Duty cycle computation</a:t>
            </a:r>
          </a:p>
        </p:txBody>
      </p:sp>
      <p:sp>
        <p:nvSpPr>
          <p:cNvPr id="3" name="2 Marcador de contenido"/>
          <p:cNvSpPr>
            <a:spLocks noGrp="1"/>
          </p:cNvSpPr>
          <p:nvPr>
            <p:ph idx="1"/>
          </p:nvPr>
        </p:nvSpPr>
        <p:spPr/>
        <p:txBody>
          <a:bodyPr/>
          <a:lstStyle/>
          <a:p>
            <a:r>
              <a:rPr lang="en-GB" noProof="0" dirty="0"/>
              <a:t>From the two next vectors and zero vectors, the reference voltage must be computed</a:t>
            </a:r>
          </a:p>
        </p:txBody>
      </p:sp>
      <p:graphicFrame>
        <p:nvGraphicFramePr>
          <p:cNvPr id="889858" name="Object 2"/>
          <p:cNvGraphicFramePr>
            <a:graphicFrameLocks noChangeAspect="1"/>
          </p:cNvGraphicFramePr>
          <p:nvPr/>
        </p:nvGraphicFramePr>
        <p:xfrm>
          <a:off x="714348" y="3071810"/>
          <a:ext cx="2952750" cy="2792413"/>
        </p:xfrm>
        <a:graphic>
          <a:graphicData uri="http://schemas.openxmlformats.org/presentationml/2006/ole">
            <mc:AlternateContent xmlns:mc="http://schemas.openxmlformats.org/markup-compatibility/2006">
              <mc:Choice xmlns:v="urn:schemas-microsoft-com:vml" Requires="v">
                <p:oleObj spid="_x0000_s41986" name="Visio" r:id="rId3" imgW="1585322" imgH="1499887" progId="Visio.Drawing.11">
                  <p:embed/>
                </p:oleObj>
              </mc:Choice>
              <mc:Fallback>
                <p:oleObj name="Visio" r:id="rId3" imgW="1585322" imgH="1499887" progId="Visio.Drawing.11">
                  <p:embed/>
                  <p:pic>
                    <p:nvPicPr>
                      <p:cNvPr id="8898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48" y="3071810"/>
                        <a:ext cx="2952750" cy="2792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889859" name="Object 3"/>
          <p:cNvGraphicFramePr>
            <a:graphicFrameLocks noChangeAspect="1"/>
          </p:cNvGraphicFramePr>
          <p:nvPr/>
        </p:nvGraphicFramePr>
        <p:xfrm>
          <a:off x="4362423" y="2671760"/>
          <a:ext cx="3649662" cy="3190875"/>
        </p:xfrm>
        <a:graphic>
          <a:graphicData uri="http://schemas.openxmlformats.org/presentationml/2006/ole">
            <mc:AlternateContent xmlns:mc="http://schemas.openxmlformats.org/markup-compatibility/2006">
              <mc:Choice xmlns:v="urn:schemas-microsoft-com:vml" Requires="v">
                <p:oleObj spid="_x0000_s41987" name="Equation" r:id="rId5" imgW="1917360" imgH="1676160" progId="Equation.DSMT4">
                  <p:embed/>
                </p:oleObj>
              </mc:Choice>
              <mc:Fallback>
                <p:oleObj name="Equation" r:id="rId5" imgW="1917360" imgH="1676160" progId="Equation.DSMT4">
                  <p:embed/>
                  <p:pic>
                    <p:nvPicPr>
                      <p:cNvPr id="8898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2423" y="2671760"/>
                        <a:ext cx="3649662" cy="3190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Marcador de número de diapositiva 6"/>
          <p:cNvSpPr>
            <a:spLocks noGrp="1"/>
          </p:cNvSpPr>
          <p:nvPr>
            <p:ph type="sldNum" sz="quarter" idx="12"/>
          </p:nvPr>
        </p:nvSpPr>
        <p:spPr/>
        <p:txBody>
          <a:bodyPr/>
          <a:lstStyle/>
          <a:p>
            <a:fld id="{2739DF3F-EA59-48BB-8077-1FD00010D04E}" type="slidenum">
              <a:rPr lang="es-ES" smtClean="0"/>
              <a:pPr/>
              <a:t>114</a:t>
            </a:fld>
            <a:endParaRPr lang="es-ES"/>
          </a:p>
        </p:txBody>
      </p:sp>
      <p:sp>
        <p:nvSpPr>
          <p:cNvPr id="4" name="Marcador de pie de página 3">
            <a:extLst>
              <a:ext uri="{FF2B5EF4-FFF2-40B4-BE49-F238E27FC236}">
                <a16:creationId xmlns:a16="http://schemas.microsoft.com/office/drawing/2014/main" id="{411D46EC-3067-45DD-8933-651DEDEFED01}"/>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Practical implementation</a:t>
            </a:r>
          </a:p>
        </p:txBody>
      </p:sp>
      <p:sp>
        <p:nvSpPr>
          <p:cNvPr id="3" name="2 Marcador de contenido"/>
          <p:cNvSpPr>
            <a:spLocks noGrp="1"/>
          </p:cNvSpPr>
          <p:nvPr>
            <p:ph sz="half" idx="1"/>
          </p:nvPr>
        </p:nvSpPr>
        <p:spPr/>
        <p:txBody>
          <a:bodyPr/>
          <a:lstStyle/>
          <a:p>
            <a:pPr marL="514350" indent="-514350">
              <a:buFont typeface="+mj-lt"/>
              <a:buAutoNum type="arabicPeriod"/>
            </a:pPr>
            <a:r>
              <a:rPr lang="en-GB" noProof="0" dirty="0"/>
              <a:t>Sector selection</a:t>
            </a:r>
          </a:p>
        </p:txBody>
      </p:sp>
      <p:sp>
        <p:nvSpPr>
          <p:cNvPr id="8" name="7 Marcador de contenido"/>
          <p:cNvSpPr>
            <a:spLocks noGrp="1"/>
          </p:cNvSpPr>
          <p:nvPr>
            <p:ph sz="half" idx="2"/>
          </p:nvPr>
        </p:nvSpPr>
        <p:spPr>
          <a:xfrm>
            <a:off x="4495800" y="1600200"/>
            <a:ext cx="4571198" cy="4525963"/>
          </a:xfrm>
        </p:spPr>
        <p:txBody>
          <a:bodyPr/>
          <a:lstStyle/>
          <a:p>
            <a:pPr marL="514350" indent="-514350">
              <a:buFont typeface="+mj-lt"/>
              <a:buAutoNum type="arabicPeriod" startAt="2"/>
            </a:pPr>
            <a:r>
              <a:rPr lang="en-GB" noProof="0" dirty="0"/>
              <a:t>Duty cycle computation</a:t>
            </a:r>
          </a:p>
          <a:p>
            <a:pPr marL="514350" indent="-514350">
              <a:buFont typeface="+mj-lt"/>
              <a:buAutoNum type="arabicPeriod" startAt="2"/>
            </a:pPr>
            <a:endParaRPr lang="en-GB" noProof="0" dirty="0"/>
          </a:p>
          <a:p>
            <a:pPr marL="514350" indent="-514350">
              <a:buFont typeface="+mj-lt"/>
              <a:buAutoNum type="arabicPeriod" startAt="2"/>
            </a:pPr>
            <a:endParaRPr lang="en-GB" noProof="0" dirty="0"/>
          </a:p>
          <a:p>
            <a:pPr marL="514350" indent="-514350">
              <a:buFont typeface="+mj-lt"/>
              <a:buAutoNum type="arabicPeriod" startAt="2"/>
            </a:pPr>
            <a:endParaRPr lang="en-GB" noProof="0" dirty="0"/>
          </a:p>
          <a:p>
            <a:pPr marL="514350" indent="-514350">
              <a:buFont typeface="+mj-lt"/>
              <a:buAutoNum type="arabicPeriod" startAt="2"/>
            </a:pPr>
            <a:r>
              <a:rPr lang="en-GB" noProof="0" dirty="0"/>
              <a:t>Zero vector computation. Symmetrical 0 and 7 states</a:t>
            </a:r>
          </a:p>
        </p:txBody>
      </p:sp>
      <p:pic>
        <p:nvPicPr>
          <p:cNvPr id="5" name="4 Imagen" descr="fig17.jpg"/>
          <p:cNvPicPr>
            <a:picLocks noChangeAspect="1"/>
          </p:cNvPicPr>
          <p:nvPr/>
        </p:nvPicPr>
        <p:blipFill>
          <a:blip r:embed="rId2" cstate="print"/>
          <a:stretch>
            <a:fillRect/>
          </a:stretch>
        </p:blipFill>
        <p:spPr>
          <a:xfrm>
            <a:off x="827584" y="2276872"/>
            <a:ext cx="2638649" cy="2520280"/>
          </a:xfrm>
          <a:prstGeom prst="rect">
            <a:avLst/>
          </a:prstGeom>
        </p:spPr>
      </p:pic>
      <p:pic>
        <p:nvPicPr>
          <p:cNvPr id="9" name="8 Imagen" descr="fig18.jpg"/>
          <p:cNvPicPr>
            <a:picLocks noChangeAspect="1"/>
          </p:cNvPicPr>
          <p:nvPr/>
        </p:nvPicPr>
        <p:blipFill>
          <a:blip r:embed="rId3" cstate="print"/>
          <a:stretch>
            <a:fillRect/>
          </a:stretch>
        </p:blipFill>
        <p:spPr>
          <a:xfrm>
            <a:off x="4788024" y="2060848"/>
            <a:ext cx="4093468" cy="1201344"/>
          </a:xfrm>
          <a:prstGeom prst="rect">
            <a:avLst/>
          </a:prstGeom>
        </p:spPr>
      </p:pic>
      <p:pic>
        <p:nvPicPr>
          <p:cNvPr id="10" name="9 Imagen" descr="fig20.jpg"/>
          <p:cNvPicPr>
            <a:picLocks noChangeAspect="1"/>
          </p:cNvPicPr>
          <p:nvPr/>
        </p:nvPicPr>
        <p:blipFill>
          <a:blip r:embed="rId4" cstate="print"/>
          <a:stretch>
            <a:fillRect/>
          </a:stretch>
        </p:blipFill>
        <p:spPr>
          <a:xfrm>
            <a:off x="5004048" y="3140968"/>
            <a:ext cx="1296144" cy="594346"/>
          </a:xfrm>
          <a:prstGeom prst="rect">
            <a:avLst/>
          </a:prstGeom>
        </p:spPr>
      </p:pic>
      <p:pic>
        <p:nvPicPr>
          <p:cNvPr id="11" name="10 Imagen" descr="fig19.jpg"/>
          <p:cNvPicPr>
            <a:picLocks noChangeAspect="1"/>
          </p:cNvPicPr>
          <p:nvPr/>
        </p:nvPicPr>
        <p:blipFill>
          <a:blip r:embed="rId5" cstate="print"/>
          <a:stretch>
            <a:fillRect/>
          </a:stretch>
        </p:blipFill>
        <p:spPr>
          <a:xfrm>
            <a:off x="5755539" y="4815434"/>
            <a:ext cx="2051720" cy="745367"/>
          </a:xfrm>
          <a:prstGeom prst="rect">
            <a:avLst/>
          </a:prstGeom>
        </p:spPr>
      </p:pic>
      <p:sp>
        <p:nvSpPr>
          <p:cNvPr id="12" name="Marcador de número de diapositiva 11"/>
          <p:cNvSpPr>
            <a:spLocks noGrp="1"/>
          </p:cNvSpPr>
          <p:nvPr>
            <p:ph type="sldNum" sz="quarter" idx="12"/>
          </p:nvPr>
        </p:nvSpPr>
        <p:spPr/>
        <p:txBody>
          <a:bodyPr/>
          <a:lstStyle/>
          <a:p>
            <a:fld id="{2739DF3F-EA59-48BB-8077-1FD00010D04E}" type="slidenum">
              <a:rPr lang="es-ES" smtClean="0"/>
              <a:pPr/>
              <a:t>115</a:t>
            </a:fld>
            <a:endParaRPr lang="es-ES"/>
          </a:p>
        </p:txBody>
      </p:sp>
      <p:sp>
        <p:nvSpPr>
          <p:cNvPr id="4" name="Marcador de pie de página 3">
            <a:extLst>
              <a:ext uri="{FF2B5EF4-FFF2-40B4-BE49-F238E27FC236}">
                <a16:creationId xmlns:a16="http://schemas.microsoft.com/office/drawing/2014/main" id="{BFB8E179-3995-42F2-B506-EF008C86E2E3}"/>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Practical implementation</a:t>
            </a:r>
          </a:p>
        </p:txBody>
      </p:sp>
      <p:sp>
        <p:nvSpPr>
          <p:cNvPr id="3" name="2 Marcador de contenido"/>
          <p:cNvSpPr>
            <a:spLocks noGrp="1"/>
          </p:cNvSpPr>
          <p:nvPr>
            <p:ph sz="half" idx="1"/>
          </p:nvPr>
        </p:nvSpPr>
        <p:spPr/>
        <p:txBody>
          <a:bodyPr/>
          <a:lstStyle/>
          <a:p>
            <a:pPr marL="514350" indent="-514350">
              <a:buFont typeface="+mj-lt"/>
              <a:buAutoNum type="arabicPeriod" startAt="4"/>
            </a:pPr>
            <a:r>
              <a:rPr lang="en-GB" noProof="0" dirty="0"/>
              <a:t>On-times for three phase PWM generator</a:t>
            </a:r>
          </a:p>
        </p:txBody>
      </p:sp>
      <p:pic>
        <p:nvPicPr>
          <p:cNvPr id="5" name="4 Imagen" descr="fig16.jpg"/>
          <p:cNvPicPr>
            <a:picLocks noChangeAspect="1"/>
          </p:cNvPicPr>
          <p:nvPr/>
        </p:nvPicPr>
        <p:blipFill>
          <a:blip r:embed="rId2" cstate="print"/>
          <a:stretch>
            <a:fillRect/>
          </a:stretch>
        </p:blipFill>
        <p:spPr>
          <a:xfrm>
            <a:off x="1043608" y="2492896"/>
            <a:ext cx="3240360" cy="964476"/>
          </a:xfrm>
          <a:prstGeom prst="rect">
            <a:avLst/>
          </a:prstGeom>
        </p:spPr>
      </p:pic>
      <p:pic>
        <p:nvPicPr>
          <p:cNvPr id="11" name="Picture 5"/>
          <p:cNvPicPr>
            <a:picLocks noChangeAspect="1" noChangeArrowheads="1"/>
          </p:cNvPicPr>
          <p:nvPr/>
        </p:nvPicPr>
        <p:blipFill>
          <a:blip r:embed="rId3" cstate="print">
            <a:grayscl/>
            <a:biLevel thresh="50000"/>
          </a:blip>
          <a:srcRect l="6218"/>
          <a:stretch>
            <a:fillRect/>
          </a:stretch>
        </p:blipFill>
        <p:spPr bwMode="auto">
          <a:xfrm>
            <a:off x="755650" y="3644900"/>
            <a:ext cx="3240088" cy="2552700"/>
          </a:xfrm>
          <a:prstGeom prst="rect">
            <a:avLst/>
          </a:prstGeom>
          <a:noFill/>
        </p:spPr>
      </p:pic>
      <p:pic>
        <p:nvPicPr>
          <p:cNvPr id="12" name="Picture 6"/>
          <p:cNvPicPr>
            <a:picLocks noChangeAspect="1" noChangeArrowheads="1"/>
          </p:cNvPicPr>
          <p:nvPr/>
        </p:nvPicPr>
        <p:blipFill>
          <a:blip r:embed="rId4" cstate="print">
            <a:grayscl/>
            <a:biLevel thresh="50000"/>
          </a:blip>
          <a:srcRect l="4289"/>
          <a:stretch>
            <a:fillRect/>
          </a:stretch>
        </p:blipFill>
        <p:spPr bwMode="auto">
          <a:xfrm>
            <a:off x="4932363" y="3644900"/>
            <a:ext cx="3384550" cy="2533650"/>
          </a:xfrm>
          <a:prstGeom prst="rect">
            <a:avLst/>
          </a:prstGeom>
          <a:noFill/>
        </p:spPr>
      </p:pic>
      <p:pic>
        <p:nvPicPr>
          <p:cNvPr id="13" name="Picture 10"/>
          <p:cNvPicPr>
            <a:picLocks noGrp="1" noChangeAspect="1" noChangeArrowheads="1"/>
          </p:cNvPicPr>
          <p:nvPr>
            <p:ph sz="half" idx="2"/>
          </p:nvPr>
        </p:nvPicPr>
        <p:blipFill>
          <a:blip r:embed="rId5" cstate="print"/>
          <a:srcRect/>
          <a:stretch>
            <a:fillRect/>
          </a:stretch>
        </p:blipFill>
        <p:spPr>
          <a:xfrm>
            <a:off x="4572000" y="1700808"/>
            <a:ext cx="4138978" cy="1512168"/>
          </a:xfrm>
          <a:prstGeom prst="rect">
            <a:avLst/>
          </a:prstGeom>
          <a:noFill/>
          <a:ln/>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116</a:t>
            </a:fld>
            <a:endParaRPr lang="es-ES"/>
          </a:p>
        </p:txBody>
      </p:sp>
      <p:sp>
        <p:nvSpPr>
          <p:cNvPr id="4" name="Marcador de pie de página 3">
            <a:extLst>
              <a:ext uri="{FF2B5EF4-FFF2-40B4-BE49-F238E27FC236}">
                <a16:creationId xmlns:a16="http://schemas.microsoft.com/office/drawing/2014/main" id="{F712B10D-819A-4DEB-A94F-2C246CB78A09}"/>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BF4BF-0562-48AB-87B6-C26B149013E7}"/>
              </a:ext>
            </a:extLst>
          </p:cNvPr>
          <p:cNvSpPr>
            <a:spLocks noGrp="1"/>
          </p:cNvSpPr>
          <p:nvPr>
            <p:ph type="title"/>
          </p:nvPr>
        </p:nvSpPr>
        <p:spPr/>
        <p:txBody>
          <a:bodyPr/>
          <a:lstStyle/>
          <a:p>
            <a:r>
              <a:rPr lang="en-GB" noProof="0" dirty="0"/>
              <a:t>Bibliography</a:t>
            </a:r>
          </a:p>
        </p:txBody>
      </p:sp>
      <p:sp>
        <p:nvSpPr>
          <p:cNvPr id="3" name="Marcador de contenido 2">
            <a:extLst>
              <a:ext uri="{FF2B5EF4-FFF2-40B4-BE49-F238E27FC236}">
                <a16:creationId xmlns:a16="http://schemas.microsoft.com/office/drawing/2014/main" id="{9D19E96C-F0E2-4BC6-BB83-DD24482CFB39}"/>
              </a:ext>
            </a:extLst>
          </p:cNvPr>
          <p:cNvSpPr>
            <a:spLocks noGrp="1"/>
          </p:cNvSpPr>
          <p:nvPr>
            <p:ph idx="1"/>
          </p:nvPr>
        </p:nvSpPr>
        <p:spPr/>
        <p:txBody>
          <a:bodyPr>
            <a:noAutofit/>
          </a:bodyPr>
          <a:lstStyle/>
          <a:p>
            <a:pPr lvl="0"/>
            <a:r>
              <a:rPr lang="en-GB" sz="1400" noProof="0" dirty="0"/>
              <a:t>I. Husain, Electric and Hybrid vehicles. Design fundamentals, CRC Press,2003.</a:t>
            </a:r>
          </a:p>
          <a:p>
            <a:r>
              <a:rPr lang="en-GB" sz="1400" noProof="0" dirty="0"/>
              <a:t>M. </a:t>
            </a:r>
            <a:r>
              <a:rPr lang="en-GB" sz="1400" noProof="0" dirty="0" err="1"/>
              <a:t>Ehsani</a:t>
            </a:r>
            <a:r>
              <a:rPr lang="en-GB" sz="1400" noProof="0" dirty="0"/>
              <a:t>, Y. Gao y A. </a:t>
            </a:r>
            <a:r>
              <a:rPr lang="en-GB" sz="1400" noProof="0" dirty="0" err="1"/>
              <a:t>Emadi</a:t>
            </a:r>
            <a:r>
              <a:rPr lang="en-GB" sz="1400" noProof="0" dirty="0"/>
              <a:t>, Modern Electric, Hybrid Electric and Fuel Cell Vehicles. Fundamentals, theory and design, CRC Press 2010.</a:t>
            </a:r>
          </a:p>
          <a:p>
            <a:pPr lvl="0"/>
            <a:r>
              <a:rPr lang="en-GB" sz="1400" noProof="0" dirty="0"/>
              <a:t>J. </a:t>
            </a:r>
            <a:r>
              <a:rPr lang="en-GB" sz="1400" noProof="0" dirty="0" err="1"/>
              <a:t>Larminie</a:t>
            </a:r>
            <a:r>
              <a:rPr lang="en-GB" sz="1400" noProof="0" dirty="0"/>
              <a:t> y J. Lowry, Electric Vehicle Technology Explained, John Wiley &amp; Sons Ltd, 2003.</a:t>
            </a:r>
          </a:p>
          <a:p>
            <a:pPr lvl="0"/>
            <a:r>
              <a:rPr lang="en-GB" sz="1400" noProof="0" dirty="0"/>
              <a:t>John M. Miller, Propulsion systems for hybrid vehicles, The institution of electrical engineers, 2010.</a:t>
            </a:r>
          </a:p>
          <a:p>
            <a:r>
              <a:rPr lang="en-GB" sz="1400" noProof="0" dirty="0"/>
              <a:t>P. Barrade, </a:t>
            </a:r>
            <a:r>
              <a:rPr lang="en-GB" sz="1400" noProof="0" dirty="0" err="1"/>
              <a:t>Electronique</a:t>
            </a:r>
            <a:r>
              <a:rPr lang="en-GB" sz="1400" noProof="0" dirty="0"/>
              <a:t> de puissance, Presses </a:t>
            </a:r>
            <a:r>
              <a:rPr lang="en-GB" sz="1400" noProof="0" dirty="0" err="1"/>
              <a:t>polytechniques</a:t>
            </a:r>
            <a:r>
              <a:rPr lang="en-GB" sz="1400" noProof="0" dirty="0"/>
              <a:t> et </a:t>
            </a:r>
            <a:r>
              <a:rPr lang="en-GB" sz="1400" noProof="0" dirty="0" err="1"/>
              <a:t>universitaires</a:t>
            </a:r>
            <a:r>
              <a:rPr lang="en-GB" sz="1400" noProof="0" dirty="0"/>
              <a:t> </a:t>
            </a:r>
            <a:r>
              <a:rPr lang="en-GB" sz="1400" noProof="0" dirty="0" err="1"/>
              <a:t>romandes</a:t>
            </a:r>
            <a:r>
              <a:rPr lang="en-GB" sz="1400" noProof="0" dirty="0"/>
              <a:t>, 2006</a:t>
            </a:r>
          </a:p>
          <a:p>
            <a:r>
              <a:rPr lang="en-GB" sz="1400" noProof="0" dirty="0"/>
              <a:t>Mohan, </a:t>
            </a:r>
            <a:r>
              <a:rPr lang="en-GB" sz="1400" noProof="0" dirty="0" err="1"/>
              <a:t>Undeland</a:t>
            </a:r>
            <a:r>
              <a:rPr lang="en-GB" sz="1400" noProof="0" dirty="0"/>
              <a:t> and Robbins, Power electronics. </a:t>
            </a:r>
            <a:r>
              <a:rPr lang="en-GB" sz="1400" noProof="0" dirty="0" err="1"/>
              <a:t>Converterters</a:t>
            </a:r>
            <a:r>
              <a:rPr lang="en-GB" sz="1400" noProof="0" dirty="0"/>
              <a:t>, applications and design, Wiley.</a:t>
            </a:r>
          </a:p>
          <a:p>
            <a:r>
              <a:rPr lang="en-GB" sz="1400" noProof="0" dirty="0"/>
              <a:t>S. Buso y P. Mattavelli, Digital control in power electronics, Morgan &amp; Claypool, 2006.</a:t>
            </a:r>
          </a:p>
          <a:p>
            <a:r>
              <a:rPr lang="en-GB" sz="1400" dirty="0"/>
              <a:t>P. D. Chandana Perera, </a:t>
            </a:r>
            <a:r>
              <a:rPr lang="en-US" sz="1400" dirty="0" err="1"/>
              <a:t>Sensorless</a:t>
            </a:r>
            <a:r>
              <a:rPr lang="en-US" sz="1400" dirty="0"/>
              <a:t> Control </a:t>
            </a:r>
            <a:r>
              <a:rPr lang="en-US" sz="1400"/>
              <a:t>of Permanent-Magnet Synchronous </a:t>
            </a:r>
            <a:r>
              <a:rPr lang="en-US" sz="1400" dirty="0"/>
              <a:t>Motor Drives, PhD Dissertation, 2002</a:t>
            </a:r>
          </a:p>
          <a:p>
            <a:r>
              <a:rPr lang="en-US" sz="1400" dirty="0"/>
              <a:t>C. Miguel-Espinar, Enhanced Flux-Weakening Control Algorithm for Permanent Magnet Synchronous  Machines, PhD dissertation, 2023.</a:t>
            </a:r>
          </a:p>
        </p:txBody>
      </p:sp>
      <p:sp>
        <p:nvSpPr>
          <p:cNvPr id="4" name="Marcador de número de diapositiva 3">
            <a:extLst>
              <a:ext uri="{FF2B5EF4-FFF2-40B4-BE49-F238E27FC236}">
                <a16:creationId xmlns:a16="http://schemas.microsoft.com/office/drawing/2014/main" id="{BA27619F-E02F-4B64-BFD5-C1AC0CFE0C71}"/>
              </a:ext>
            </a:extLst>
          </p:cNvPr>
          <p:cNvSpPr>
            <a:spLocks noGrp="1"/>
          </p:cNvSpPr>
          <p:nvPr>
            <p:ph type="sldNum" sz="quarter" idx="12"/>
          </p:nvPr>
        </p:nvSpPr>
        <p:spPr/>
        <p:txBody>
          <a:bodyPr/>
          <a:lstStyle/>
          <a:p>
            <a:fld id="{AC73A611-7CB3-407B-8955-E73429FEB09D}" type="slidenum">
              <a:rPr lang="ca-ES" smtClean="0"/>
              <a:pPr/>
              <a:t>117</a:t>
            </a:fld>
            <a:endParaRPr lang="ca-ES"/>
          </a:p>
        </p:txBody>
      </p:sp>
      <p:sp>
        <p:nvSpPr>
          <p:cNvPr id="5" name="Marcador de pie de página 4">
            <a:extLst>
              <a:ext uri="{FF2B5EF4-FFF2-40B4-BE49-F238E27FC236}">
                <a16:creationId xmlns:a16="http://schemas.microsoft.com/office/drawing/2014/main" id="{3078A628-4616-4FF2-9747-D8BCCA9B2519}"/>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6376416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a:t>Aerodynamic friction losses</a:t>
            </a:r>
          </a:p>
        </p:txBody>
      </p:sp>
      <p:sp>
        <p:nvSpPr>
          <p:cNvPr id="3" name="2 Marcador de contenido"/>
          <p:cNvSpPr>
            <a:spLocks noGrp="1"/>
          </p:cNvSpPr>
          <p:nvPr>
            <p:ph idx="1"/>
          </p:nvPr>
        </p:nvSpPr>
        <p:spPr>
          <a:xfrm>
            <a:off x="457200" y="1600201"/>
            <a:ext cx="8229600" cy="3701007"/>
          </a:xfrm>
        </p:spPr>
        <p:txBody>
          <a:bodyPr>
            <a:normAutofit fontScale="77500" lnSpcReduction="20000"/>
          </a:bodyPr>
          <a:lstStyle/>
          <a:p>
            <a:r>
              <a:rPr lang="en-GB" noProof="0"/>
              <a:t>Two origins</a:t>
            </a:r>
          </a:p>
          <a:p>
            <a:pPr lvl="1"/>
            <a:r>
              <a:rPr lang="en-GB" noProof="0"/>
              <a:t>Viscous friction of surrounding air</a:t>
            </a:r>
          </a:p>
          <a:p>
            <a:pPr lvl="1"/>
            <a:r>
              <a:rPr lang="en-GB" noProof="0"/>
              <a:t>Pressure difference in front and rear</a:t>
            </a:r>
          </a:p>
          <a:p>
            <a:pPr lvl="1"/>
            <a:endParaRPr lang="en-GB" noProof="0"/>
          </a:p>
          <a:p>
            <a:pPr lvl="1"/>
            <a:endParaRPr lang="en-GB" noProof="0"/>
          </a:p>
          <a:p>
            <a:pPr lvl="1">
              <a:buNone/>
            </a:pPr>
            <a:r>
              <a:rPr lang="en-GB" i="1" noProof="0">
                <a:latin typeface="Symbol" pitchFamily="18" charset="2"/>
              </a:rPr>
              <a:t>r</a:t>
            </a:r>
            <a:r>
              <a:rPr lang="en-GB" noProof="0"/>
              <a:t>: air density</a:t>
            </a:r>
          </a:p>
          <a:p>
            <a:pPr lvl="1">
              <a:buNone/>
            </a:pPr>
            <a:r>
              <a:rPr lang="en-GB" i="1" noProof="0"/>
              <a:t>A</a:t>
            </a:r>
            <a:r>
              <a:rPr lang="en-GB" i="1" baseline="-25000" noProof="0"/>
              <a:t>f</a:t>
            </a:r>
            <a:r>
              <a:rPr lang="en-GB" noProof="0"/>
              <a:t>: frontal area</a:t>
            </a:r>
          </a:p>
          <a:p>
            <a:pPr lvl="1">
              <a:buNone/>
            </a:pPr>
            <a:r>
              <a:rPr lang="en-GB" i="1" noProof="0"/>
              <a:t>c</a:t>
            </a:r>
            <a:r>
              <a:rPr lang="en-GB" i="1" baseline="-25000" noProof="0"/>
              <a:t>d</a:t>
            </a:r>
            <a:r>
              <a:rPr lang="en-GB" noProof="0"/>
              <a:t>: aerodynamic drag coefficient</a:t>
            </a:r>
          </a:p>
          <a:p>
            <a:pPr lvl="1">
              <a:buNone/>
            </a:pPr>
            <a:r>
              <a:rPr lang="en-GB" i="1" noProof="0"/>
              <a:t>V</a:t>
            </a:r>
            <a:r>
              <a:rPr lang="en-GB" noProof="0"/>
              <a:t>: vehicle speed</a:t>
            </a:r>
          </a:p>
          <a:p>
            <a:pPr lvl="1">
              <a:buNone/>
            </a:pPr>
            <a:r>
              <a:rPr lang="en-GB" i="1" noProof="0"/>
              <a:t>V</a:t>
            </a:r>
            <a:r>
              <a:rPr lang="en-GB" i="1" baseline="-25000" noProof="0"/>
              <a:t>w</a:t>
            </a:r>
            <a:r>
              <a:rPr lang="en-GB" noProof="0"/>
              <a:t>: wind speed</a:t>
            </a:r>
          </a:p>
          <a:p>
            <a:endParaRPr lang="en-GB" noProof="0"/>
          </a:p>
        </p:txBody>
      </p:sp>
      <p:graphicFrame>
        <p:nvGraphicFramePr>
          <p:cNvPr id="7" name="6 Objeto"/>
          <p:cNvGraphicFramePr>
            <a:graphicFrameLocks noChangeAspect="1"/>
          </p:cNvGraphicFramePr>
          <p:nvPr/>
        </p:nvGraphicFramePr>
        <p:xfrm>
          <a:off x="1187624" y="2636912"/>
          <a:ext cx="2895600" cy="690562"/>
        </p:xfrm>
        <a:graphic>
          <a:graphicData uri="http://schemas.openxmlformats.org/presentationml/2006/ole">
            <mc:AlternateContent xmlns:mc="http://schemas.openxmlformats.org/markup-compatibility/2006">
              <mc:Choice xmlns:v="urn:schemas-microsoft-com:vml" Requires="v">
                <p:oleObj spid="_x0000_s2050" name="Equation" r:id="rId3" imgW="1650960" imgH="393480" progId="Equation.DSMT4">
                  <p:embed/>
                </p:oleObj>
              </mc:Choice>
              <mc:Fallback>
                <p:oleObj name="Equation" r:id="rId3" imgW="1650960" imgH="393480" progId="Equation.DSMT4">
                  <p:embed/>
                  <p:pic>
                    <p:nvPicPr>
                      <p:cNvPr id="7" name="6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636912"/>
                        <a:ext cx="2895600" cy="6905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7 Imagen" descr="Fig19.jpg"/>
          <p:cNvPicPr>
            <a:picLocks noChangeAspect="1"/>
          </p:cNvPicPr>
          <p:nvPr/>
        </p:nvPicPr>
        <p:blipFill>
          <a:blip r:embed="rId5" cstate="print"/>
          <a:stretch>
            <a:fillRect/>
          </a:stretch>
        </p:blipFill>
        <p:spPr>
          <a:xfrm>
            <a:off x="3419872" y="4365104"/>
            <a:ext cx="4860032" cy="1933332"/>
          </a:xfrm>
          <a:prstGeom prst="rect">
            <a:avLst/>
          </a:prstGeom>
        </p:spPr>
      </p:pic>
      <p:sp>
        <p:nvSpPr>
          <p:cNvPr id="4" name="Marcador de pie de página 3"/>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BFDA3935-F85B-4E60-B010-E30AB99CA99D}"/>
              </a:ext>
            </a:extLst>
          </p:cNvPr>
          <p:cNvSpPr>
            <a:spLocks noGrp="1"/>
          </p:cNvSpPr>
          <p:nvPr>
            <p:ph type="sldNum" sz="quarter" idx="12"/>
          </p:nvPr>
        </p:nvSpPr>
        <p:spPr/>
        <p:txBody>
          <a:bodyPr/>
          <a:lstStyle/>
          <a:p>
            <a:fld id="{AC73A611-7CB3-407B-8955-E73429FEB09D}" type="slidenum">
              <a:rPr lang="ca-ES" smtClean="0"/>
              <a:pPr/>
              <a:t>12</a:t>
            </a:fld>
            <a:endParaRPr lang="ca-ES"/>
          </a:p>
        </p:txBody>
      </p:sp>
    </p:spTree>
    <p:extLst>
      <p:ext uri="{BB962C8B-B14F-4D97-AF65-F5344CB8AC3E}">
        <p14:creationId xmlns:p14="http://schemas.microsoft.com/office/powerpoint/2010/main" val="18199215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a:t>Aerodynamic drag coeficient</a:t>
            </a:r>
          </a:p>
        </p:txBody>
      </p:sp>
      <p:pic>
        <p:nvPicPr>
          <p:cNvPr id="7" name="6 Marcador de contenido" descr="Fig20.jpg"/>
          <p:cNvPicPr>
            <a:picLocks noGrp="1" noChangeAspect="1"/>
          </p:cNvPicPr>
          <p:nvPr>
            <p:ph idx="1"/>
          </p:nvPr>
        </p:nvPicPr>
        <p:blipFill>
          <a:blip r:embed="rId2" cstate="print"/>
          <a:stretch>
            <a:fillRect/>
          </a:stretch>
        </p:blipFill>
        <p:spPr>
          <a:xfrm>
            <a:off x="1782594" y="1600200"/>
            <a:ext cx="5578811" cy="4525963"/>
          </a:xfrm>
        </p:spPr>
      </p:pic>
      <p:sp>
        <p:nvSpPr>
          <p:cNvPr id="3" name="Marcador de pie de página 2"/>
          <p:cNvSpPr>
            <a:spLocks noGrp="1"/>
          </p:cNvSpPr>
          <p:nvPr>
            <p:ph type="ftr" sz="quarter" idx="11"/>
          </p:nvPr>
        </p:nvSpPr>
        <p:spPr/>
        <p:txBody>
          <a:bodyPr/>
          <a:lstStyle/>
          <a:p>
            <a:r>
              <a:rPr lang="en-US"/>
              <a:t>PMSM motor control</a:t>
            </a:r>
            <a:endParaRPr lang="es-ES"/>
          </a:p>
        </p:txBody>
      </p:sp>
      <p:sp>
        <p:nvSpPr>
          <p:cNvPr id="4" name="Marcador de número de diapositiva 3">
            <a:extLst>
              <a:ext uri="{FF2B5EF4-FFF2-40B4-BE49-F238E27FC236}">
                <a16:creationId xmlns:a16="http://schemas.microsoft.com/office/drawing/2014/main" id="{09711A73-19A2-487B-9CBE-B977A7518990}"/>
              </a:ext>
            </a:extLst>
          </p:cNvPr>
          <p:cNvSpPr>
            <a:spLocks noGrp="1"/>
          </p:cNvSpPr>
          <p:nvPr>
            <p:ph type="sldNum" sz="quarter" idx="12"/>
          </p:nvPr>
        </p:nvSpPr>
        <p:spPr/>
        <p:txBody>
          <a:bodyPr/>
          <a:lstStyle/>
          <a:p>
            <a:fld id="{AC73A611-7CB3-407B-8955-E73429FEB09D}" type="slidenum">
              <a:rPr lang="ca-ES" smtClean="0"/>
              <a:pPr/>
              <a:t>13</a:t>
            </a:fld>
            <a:endParaRPr lang="ca-ES"/>
          </a:p>
        </p:txBody>
      </p:sp>
    </p:spTree>
    <p:extLst>
      <p:ext uri="{BB962C8B-B14F-4D97-AF65-F5344CB8AC3E}">
        <p14:creationId xmlns:p14="http://schemas.microsoft.com/office/powerpoint/2010/main" val="3468155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a:t>Rolling friction</a:t>
            </a:r>
          </a:p>
        </p:txBody>
      </p:sp>
      <p:sp>
        <p:nvSpPr>
          <p:cNvPr id="3" name="2 Marcador de contenido"/>
          <p:cNvSpPr>
            <a:spLocks noGrp="1"/>
          </p:cNvSpPr>
          <p:nvPr>
            <p:ph idx="1"/>
          </p:nvPr>
        </p:nvSpPr>
        <p:spPr/>
        <p:txBody>
          <a:bodyPr/>
          <a:lstStyle/>
          <a:p>
            <a:r>
              <a:rPr lang="en-GB" noProof="0"/>
              <a:t>Due to hysteresis of tire material</a:t>
            </a:r>
          </a:p>
        </p:txBody>
      </p:sp>
      <p:pic>
        <p:nvPicPr>
          <p:cNvPr id="7" name="6 Imagen" descr="Fig18.jpg"/>
          <p:cNvPicPr>
            <a:picLocks noChangeAspect="1"/>
          </p:cNvPicPr>
          <p:nvPr/>
        </p:nvPicPr>
        <p:blipFill>
          <a:blip r:embed="rId2" cstate="print"/>
          <a:stretch>
            <a:fillRect/>
          </a:stretch>
        </p:blipFill>
        <p:spPr>
          <a:xfrm>
            <a:off x="1187624" y="2492896"/>
            <a:ext cx="6732240" cy="3738014"/>
          </a:xfrm>
          <a:prstGeom prst="rect">
            <a:avLst/>
          </a:prstGeom>
        </p:spPr>
      </p:pic>
      <p:sp>
        <p:nvSpPr>
          <p:cNvPr id="4" name="Marcador de pie de página 3"/>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6CD650BF-9939-4AA6-BF3F-C47F0E395AF4}"/>
              </a:ext>
            </a:extLst>
          </p:cNvPr>
          <p:cNvSpPr>
            <a:spLocks noGrp="1"/>
          </p:cNvSpPr>
          <p:nvPr>
            <p:ph type="sldNum" sz="quarter" idx="12"/>
          </p:nvPr>
        </p:nvSpPr>
        <p:spPr/>
        <p:txBody>
          <a:bodyPr/>
          <a:lstStyle/>
          <a:p>
            <a:fld id="{AC73A611-7CB3-407B-8955-E73429FEB09D}" type="slidenum">
              <a:rPr lang="ca-ES" smtClean="0"/>
              <a:pPr/>
              <a:t>14</a:t>
            </a:fld>
            <a:endParaRPr lang="ca-ES"/>
          </a:p>
        </p:txBody>
      </p:sp>
    </p:spTree>
    <p:extLst>
      <p:ext uri="{BB962C8B-B14F-4D97-AF65-F5344CB8AC3E}">
        <p14:creationId xmlns:p14="http://schemas.microsoft.com/office/powerpoint/2010/main" val="13175114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a:t>Rolling friction</a:t>
            </a:r>
          </a:p>
        </p:txBody>
      </p:sp>
      <p:sp>
        <p:nvSpPr>
          <p:cNvPr id="3" name="2 Marcador de contenido"/>
          <p:cNvSpPr>
            <a:spLocks noGrp="1"/>
          </p:cNvSpPr>
          <p:nvPr>
            <p:ph idx="1"/>
          </p:nvPr>
        </p:nvSpPr>
        <p:spPr>
          <a:xfrm>
            <a:off x="457200" y="1600201"/>
            <a:ext cx="8229600" cy="4205064"/>
          </a:xfrm>
        </p:spPr>
        <p:txBody>
          <a:bodyPr>
            <a:normAutofit fontScale="92500" lnSpcReduction="10000"/>
          </a:bodyPr>
          <a:lstStyle/>
          <a:p>
            <a:r>
              <a:rPr lang="en-GB" noProof="0"/>
              <a:t>Depends on many factors: vehicle speed, tyre pressure, road surface conditions</a:t>
            </a:r>
          </a:p>
          <a:p>
            <a:pPr lvl="1">
              <a:buNone/>
            </a:pPr>
            <a:endParaRPr lang="en-GB" noProof="0"/>
          </a:p>
          <a:p>
            <a:pPr lvl="1">
              <a:buNone/>
            </a:pPr>
            <a:r>
              <a:rPr lang="en-GB" i="1" noProof="0"/>
              <a:t>f</a:t>
            </a:r>
            <a:r>
              <a:rPr lang="en-GB" i="1" baseline="-25000" noProof="0"/>
              <a:t>r</a:t>
            </a:r>
            <a:r>
              <a:rPr lang="en-GB" noProof="0"/>
              <a:t>: rolling friction coefficient</a:t>
            </a:r>
          </a:p>
          <a:p>
            <a:pPr lvl="1">
              <a:buNone/>
            </a:pPr>
            <a:r>
              <a:rPr lang="en-GB" i="1" noProof="0"/>
              <a:t>M</a:t>
            </a:r>
            <a:r>
              <a:rPr lang="en-GB" noProof="0"/>
              <a:t>: vehicle mass</a:t>
            </a:r>
          </a:p>
          <a:p>
            <a:pPr lvl="1">
              <a:buNone/>
            </a:pPr>
            <a:r>
              <a:rPr lang="en-GB" i="1" noProof="0"/>
              <a:t>g</a:t>
            </a:r>
            <a:r>
              <a:rPr lang="en-GB" noProof="0"/>
              <a:t>: gravity constant</a:t>
            </a:r>
          </a:p>
          <a:p>
            <a:pPr lvl="1">
              <a:buNone/>
            </a:pPr>
            <a:r>
              <a:rPr lang="en-GB" noProof="0">
                <a:latin typeface="Symbol" pitchFamily="18" charset="2"/>
              </a:rPr>
              <a:t>a</a:t>
            </a:r>
            <a:r>
              <a:rPr lang="en-GB" noProof="0"/>
              <a:t>: road slope</a:t>
            </a:r>
          </a:p>
          <a:p>
            <a:pPr lvl="1">
              <a:buNone/>
            </a:pPr>
            <a:endParaRPr lang="en-GB" noProof="0"/>
          </a:p>
          <a:p>
            <a:r>
              <a:rPr lang="en-GB" sz="3600" noProof="0"/>
              <a:t>Accepted</a:t>
            </a:r>
            <a:r>
              <a:rPr lang="en-GB" noProof="0"/>
              <a:t> speed dependence for most situations</a:t>
            </a:r>
          </a:p>
        </p:txBody>
      </p:sp>
      <p:graphicFrame>
        <p:nvGraphicFramePr>
          <p:cNvPr id="2050" name="Object 2"/>
          <p:cNvGraphicFramePr>
            <a:graphicFrameLocks noChangeAspect="1"/>
          </p:cNvGraphicFramePr>
          <p:nvPr/>
        </p:nvGraphicFramePr>
        <p:xfrm>
          <a:off x="1236663" y="2492375"/>
          <a:ext cx="2938462" cy="444500"/>
        </p:xfrm>
        <a:graphic>
          <a:graphicData uri="http://schemas.openxmlformats.org/presentationml/2006/ole">
            <mc:AlternateContent xmlns:mc="http://schemas.openxmlformats.org/markup-compatibility/2006">
              <mc:Choice xmlns:v="urn:schemas-microsoft-com:vml" Requires="v">
                <p:oleObj spid="_x0000_s3074" name="Equation" r:id="rId3" imgW="1676160" imgH="253800" progId="Equation.DSMT4">
                  <p:embed/>
                </p:oleObj>
              </mc:Choice>
              <mc:Fallback>
                <p:oleObj name="Equation" r:id="rId3" imgW="1676160" imgH="253800" progId="Equation.DSMT4">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663" y="2492375"/>
                        <a:ext cx="2938462" cy="444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8 Marcador de contenido" descr="Fig16.jpg"/>
          <p:cNvPicPr>
            <a:picLocks noChangeAspect="1"/>
          </p:cNvPicPr>
          <p:nvPr/>
        </p:nvPicPr>
        <p:blipFill>
          <a:blip r:embed="rId5" cstate="print"/>
          <a:stretch>
            <a:fillRect/>
          </a:stretch>
        </p:blipFill>
        <p:spPr>
          <a:xfrm>
            <a:off x="4355976" y="3356993"/>
            <a:ext cx="3908801" cy="1800200"/>
          </a:xfrm>
          <a:prstGeom prst="rect">
            <a:avLst/>
          </a:prstGeom>
        </p:spPr>
      </p:pic>
      <p:graphicFrame>
        <p:nvGraphicFramePr>
          <p:cNvPr id="9" name="Object 2"/>
          <p:cNvGraphicFramePr>
            <a:graphicFrameLocks noChangeAspect="1"/>
          </p:cNvGraphicFramePr>
          <p:nvPr/>
        </p:nvGraphicFramePr>
        <p:xfrm>
          <a:off x="2722563" y="5661025"/>
          <a:ext cx="3556000" cy="677863"/>
        </p:xfrm>
        <a:graphic>
          <a:graphicData uri="http://schemas.openxmlformats.org/presentationml/2006/ole">
            <mc:AlternateContent xmlns:mc="http://schemas.openxmlformats.org/markup-compatibility/2006">
              <mc:Choice xmlns:v="urn:schemas-microsoft-com:vml" Requires="v">
                <p:oleObj spid="_x0000_s3075" name="Equation" r:id="rId6" imgW="2260440" imgH="431640" progId="Equation.DSMT4">
                  <p:embed/>
                </p:oleObj>
              </mc:Choice>
              <mc:Fallback>
                <p:oleObj name="Equation" r:id="rId6" imgW="2260440" imgH="431640" progId="Equation.DSMT4">
                  <p:embed/>
                  <p:pic>
                    <p:nvPicPr>
                      <p:cNvPr id="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2563" y="5661025"/>
                        <a:ext cx="3556000" cy="6778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Marcador de pie de página 3"/>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F430D8F0-D362-493D-AF9D-DA6AC15A47F5}"/>
              </a:ext>
            </a:extLst>
          </p:cNvPr>
          <p:cNvSpPr>
            <a:spLocks noGrp="1"/>
          </p:cNvSpPr>
          <p:nvPr>
            <p:ph type="sldNum" sz="quarter" idx="12"/>
          </p:nvPr>
        </p:nvSpPr>
        <p:spPr/>
        <p:txBody>
          <a:bodyPr/>
          <a:lstStyle/>
          <a:p>
            <a:fld id="{AC73A611-7CB3-407B-8955-E73429FEB09D}" type="slidenum">
              <a:rPr lang="ca-ES" smtClean="0"/>
              <a:pPr/>
              <a:t>15</a:t>
            </a:fld>
            <a:endParaRPr lang="ca-ES"/>
          </a:p>
        </p:txBody>
      </p:sp>
    </p:spTree>
    <p:extLst>
      <p:ext uri="{BB962C8B-B14F-4D97-AF65-F5344CB8AC3E}">
        <p14:creationId xmlns:p14="http://schemas.microsoft.com/office/powerpoint/2010/main" val="3807904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a:t>Hill climbing force</a:t>
            </a:r>
          </a:p>
        </p:txBody>
      </p:sp>
      <p:sp>
        <p:nvSpPr>
          <p:cNvPr id="8" name="7 Marcador de contenido"/>
          <p:cNvSpPr>
            <a:spLocks noGrp="1"/>
          </p:cNvSpPr>
          <p:nvPr>
            <p:ph idx="1"/>
          </p:nvPr>
        </p:nvSpPr>
        <p:spPr/>
        <p:txBody>
          <a:bodyPr/>
          <a:lstStyle/>
          <a:p>
            <a:r>
              <a:rPr lang="en-GB" noProof="0"/>
              <a:t>Conservative</a:t>
            </a:r>
          </a:p>
          <a:p>
            <a:r>
              <a:rPr lang="en-GB" noProof="0"/>
              <a:t>Great influence on vehicle dynamics</a:t>
            </a:r>
          </a:p>
          <a:p>
            <a:endParaRPr lang="en-GB" noProof="0"/>
          </a:p>
          <a:p>
            <a:endParaRPr lang="en-GB" noProof="0"/>
          </a:p>
          <a:p>
            <a:pPr lvl="1">
              <a:buNone/>
            </a:pPr>
            <a:r>
              <a:rPr lang="en-GB" i="1" noProof="0"/>
              <a:t>M</a:t>
            </a:r>
            <a:r>
              <a:rPr lang="en-GB" noProof="0"/>
              <a:t>: vehicle mass</a:t>
            </a:r>
          </a:p>
          <a:p>
            <a:pPr lvl="1">
              <a:buNone/>
            </a:pPr>
            <a:r>
              <a:rPr lang="en-GB" i="1" noProof="0"/>
              <a:t>g</a:t>
            </a:r>
            <a:r>
              <a:rPr lang="en-GB" noProof="0"/>
              <a:t>: gravity constant</a:t>
            </a:r>
          </a:p>
          <a:p>
            <a:pPr lvl="1">
              <a:buNone/>
            </a:pPr>
            <a:r>
              <a:rPr lang="en-GB" noProof="0">
                <a:latin typeface="Symbol" pitchFamily="18" charset="2"/>
              </a:rPr>
              <a:t>a</a:t>
            </a:r>
            <a:r>
              <a:rPr lang="en-GB" noProof="0"/>
              <a:t>: road slope</a:t>
            </a:r>
          </a:p>
          <a:p>
            <a:endParaRPr lang="en-GB" noProof="0"/>
          </a:p>
        </p:txBody>
      </p:sp>
      <p:graphicFrame>
        <p:nvGraphicFramePr>
          <p:cNvPr id="35843" name="6 Marcador de contenido"/>
          <p:cNvGraphicFramePr>
            <a:graphicFrameLocks noChangeAspect="1"/>
          </p:cNvGraphicFramePr>
          <p:nvPr/>
        </p:nvGraphicFramePr>
        <p:xfrm>
          <a:off x="3131840" y="2924944"/>
          <a:ext cx="2763515" cy="690879"/>
        </p:xfrm>
        <a:graphic>
          <a:graphicData uri="http://schemas.openxmlformats.org/presentationml/2006/ole">
            <mc:AlternateContent xmlns:mc="http://schemas.openxmlformats.org/markup-compatibility/2006">
              <mc:Choice xmlns:v="urn:schemas-microsoft-com:vml" Requires="v">
                <p:oleObj spid="_x0000_s4098" name="Equation" r:id="rId3" imgW="1015920" imgH="253800" progId="Equation.DSMT4">
                  <p:embed/>
                </p:oleObj>
              </mc:Choice>
              <mc:Fallback>
                <p:oleObj name="Equation" r:id="rId3" imgW="1015920" imgH="253800" progId="Equation.DSMT4">
                  <p:embed/>
                  <p:pic>
                    <p:nvPicPr>
                      <p:cNvPr id="35843" name="6 Marcador de conteni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24944"/>
                        <a:ext cx="2763515" cy="69087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pie de página 2"/>
          <p:cNvSpPr>
            <a:spLocks noGrp="1"/>
          </p:cNvSpPr>
          <p:nvPr>
            <p:ph type="ftr" sz="quarter" idx="11"/>
          </p:nvPr>
        </p:nvSpPr>
        <p:spPr/>
        <p:txBody>
          <a:bodyPr/>
          <a:lstStyle/>
          <a:p>
            <a:r>
              <a:rPr lang="en-US"/>
              <a:t>PMSM motor control</a:t>
            </a:r>
            <a:endParaRPr lang="es-ES"/>
          </a:p>
        </p:txBody>
      </p:sp>
      <p:sp>
        <p:nvSpPr>
          <p:cNvPr id="4" name="Marcador de número de diapositiva 3">
            <a:extLst>
              <a:ext uri="{FF2B5EF4-FFF2-40B4-BE49-F238E27FC236}">
                <a16:creationId xmlns:a16="http://schemas.microsoft.com/office/drawing/2014/main" id="{9710F403-030C-4645-BBDD-39E5B7F8C400}"/>
              </a:ext>
            </a:extLst>
          </p:cNvPr>
          <p:cNvSpPr>
            <a:spLocks noGrp="1"/>
          </p:cNvSpPr>
          <p:nvPr>
            <p:ph type="sldNum" sz="quarter" idx="12"/>
          </p:nvPr>
        </p:nvSpPr>
        <p:spPr/>
        <p:txBody>
          <a:bodyPr/>
          <a:lstStyle/>
          <a:p>
            <a:fld id="{AC73A611-7CB3-407B-8955-E73429FEB09D}" type="slidenum">
              <a:rPr lang="ca-ES" smtClean="0"/>
              <a:pPr/>
              <a:t>16</a:t>
            </a:fld>
            <a:endParaRPr lang="ca-ES"/>
          </a:p>
        </p:txBody>
      </p:sp>
    </p:spTree>
    <p:extLst>
      <p:ext uri="{BB962C8B-B14F-4D97-AF65-F5344CB8AC3E}">
        <p14:creationId xmlns:p14="http://schemas.microsoft.com/office/powerpoint/2010/main" val="90304239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Parameters</a:t>
            </a:r>
            <a:endParaRPr lang="ca-ES" dirty="0"/>
          </a:p>
        </p:txBody>
      </p:sp>
      <p:sp>
        <p:nvSpPr>
          <p:cNvPr id="6" name="Marcador de texto 5">
            <a:extLst>
              <a:ext uri="{FF2B5EF4-FFF2-40B4-BE49-F238E27FC236}">
                <a16:creationId xmlns:a16="http://schemas.microsoft.com/office/drawing/2014/main" id="{24365899-EEB5-49E4-BD92-EF6BCD6DE97E}"/>
              </a:ext>
            </a:extLst>
          </p:cNvPr>
          <p:cNvSpPr>
            <a:spLocks noGrp="1"/>
          </p:cNvSpPr>
          <p:nvPr>
            <p:ph type="body" idx="1"/>
          </p:nvPr>
        </p:nvSpPr>
        <p:spPr/>
        <p:txBody>
          <a:bodyPr/>
          <a:lstStyle/>
          <a:p>
            <a:r>
              <a:rPr lang="ca-ES" dirty="0" err="1"/>
              <a:t>Environment</a:t>
            </a:r>
            <a:endParaRPr lang="ca-ES" dirty="0"/>
          </a:p>
        </p:txBody>
      </p:sp>
      <p:graphicFrame>
        <p:nvGraphicFramePr>
          <p:cNvPr id="5" name="4 Marcador de contenido"/>
          <p:cNvGraphicFramePr>
            <a:graphicFrameLocks noGrp="1"/>
          </p:cNvGraphicFramePr>
          <p:nvPr>
            <p:ph sz="half" idx="2"/>
            <p:extLst/>
          </p:nvPr>
        </p:nvGraphicFramePr>
        <p:xfrm>
          <a:off x="457200" y="2174875"/>
          <a:ext cx="4041282" cy="3108960"/>
        </p:xfrm>
        <a:graphic>
          <a:graphicData uri="http://schemas.openxmlformats.org/drawingml/2006/table">
            <a:tbl>
              <a:tblPr firstRow="1" bandRow="1">
                <a:tableStyleId>{0E3FDE45-AF77-4B5C-9715-49D594BDF05E}</a:tableStyleId>
              </a:tblPr>
              <a:tblGrid>
                <a:gridCol w="2677360">
                  <a:extLst>
                    <a:ext uri="{9D8B030D-6E8A-4147-A177-3AD203B41FA5}">
                      <a16:colId xmlns:a16="http://schemas.microsoft.com/office/drawing/2014/main" val="20000"/>
                    </a:ext>
                  </a:extLst>
                </a:gridCol>
                <a:gridCol w="1363922">
                  <a:extLst>
                    <a:ext uri="{9D8B030D-6E8A-4147-A177-3AD203B41FA5}">
                      <a16:colId xmlns:a16="http://schemas.microsoft.com/office/drawing/2014/main" val="20001"/>
                    </a:ext>
                  </a:extLst>
                </a:gridCol>
              </a:tblGrid>
              <a:tr h="364500">
                <a:tc>
                  <a:txBody>
                    <a:bodyPr/>
                    <a:lstStyle/>
                    <a:p>
                      <a:pPr algn="l"/>
                      <a:r>
                        <a:rPr lang="en-US" noProof="0" dirty="0"/>
                        <a:t>Parameter</a:t>
                      </a:r>
                    </a:p>
                  </a:txBody>
                  <a:tcPr marL="112968" marR="112968"/>
                </a:tc>
                <a:tc>
                  <a:txBody>
                    <a:bodyPr/>
                    <a:lstStyle/>
                    <a:p>
                      <a:pPr algn="l"/>
                      <a:r>
                        <a:rPr lang="en-US" noProof="0" dirty="0"/>
                        <a:t>Value</a:t>
                      </a:r>
                    </a:p>
                  </a:txBody>
                  <a:tcPr marL="112968" marR="112968"/>
                </a:tc>
                <a:extLst>
                  <a:ext uri="{0D108BD9-81ED-4DB2-BD59-A6C34878D82A}">
                    <a16:rowId xmlns:a16="http://schemas.microsoft.com/office/drawing/2014/main" val="10000"/>
                  </a:ext>
                </a:extLst>
              </a:tr>
              <a:tr h="364500">
                <a:tc>
                  <a:txBody>
                    <a:bodyPr/>
                    <a:lstStyle/>
                    <a:p>
                      <a:pPr algn="l"/>
                      <a:r>
                        <a:rPr lang="en-US" noProof="0" dirty="0"/>
                        <a:t>Vehicle mass (</a:t>
                      </a:r>
                      <a:r>
                        <a:rPr lang="en-US" noProof="0" dirty="0" err="1"/>
                        <a:t>m</a:t>
                      </a:r>
                      <a:r>
                        <a:rPr lang="en-US" baseline="-25000" noProof="0" dirty="0" err="1"/>
                        <a:t>v</a:t>
                      </a:r>
                      <a:r>
                        <a:rPr lang="en-US" noProof="0" dirty="0"/>
                        <a:t>)</a:t>
                      </a:r>
                    </a:p>
                  </a:txBody>
                  <a:tcPr marL="112968" marR="112968"/>
                </a:tc>
                <a:tc>
                  <a:txBody>
                    <a:bodyPr/>
                    <a:lstStyle/>
                    <a:p>
                      <a:pPr algn="l"/>
                      <a:r>
                        <a:rPr lang="en-US" noProof="0" dirty="0"/>
                        <a:t>150 kg</a:t>
                      </a:r>
                    </a:p>
                  </a:txBody>
                  <a:tcPr marL="112968" marR="112968"/>
                </a:tc>
                <a:extLst>
                  <a:ext uri="{0D108BD9-81ED-4DB2-BD59-A6C34878D82A}">
                    <a16:rowId xmlns:a16="http://schemas.microsoft.com/office/drawing/2014/main" val="10001"/>
                  </a:ext>
                </a:extLst>
              </a:tr>
              <a:tr h="364500">
                <a:tc>
                  <a:txBody>
                    <a:bodyPr/>
                    <a:lstStyle/>
                    <a:p>
                      <a:pPr algn="l"/>
                      <a:r>
                        <a:rPr lang="en-US" noProof="0" dirty="0"/>
                        <a:t>Drag </a:t>
                      </a:r>
                      <a:r>
                        <a:rPr lang="en-US" noProof="0" dirty="0" err="1"/>
                        <a:t>coeficient</a:t>
                      </a:r>
                      <a:r>
                        <a:rPr lang="en-US" noProof="0" dirty="0"/>
                        <a:t> (</a:t>
                      </a:r>
                      <a:r>
                        <a:rPr lang="en-US" noProof="0" dirty="0" err="1"/>
                        <a:t>C</a:t>
                      </a:r>
                      <a:r>
                        <a:rPr lang="en-US" baseline="-25000" noProof="0" dirty="0" err="1"/>
                        <a:t>d</a:t>
                      </a:r>
                      <a:r>
                        <a:rPr lang="en-US" noProof="0" dirty="0"/>
                        <a:t>)</a:t>
                      </a:r>
                    </a:p>
                  </a:txBody>
                  <a:tcPr marL="112968" marR="112968"/>
                </a:tc>
                <a:tc>
                  <a:txBody>
                    <a:bodyPr/>
                    <a:lstStyle/>
                    <a:p>
                      <a:pPr algn="l"/>
                      <a:r>
                        <a:rPr lang="en-US" noProof="0" dirty="0"/>
                        <a:t>0,85</a:t>
                      </a:r>
                    </a:p>
                  </a:txBody>
                  <a:tcPr marL="112968" marR="112968"/>
                </a:tc>
                <a:extLst>
                  <a:ext uri="{0D108BD9-81ED-4DB2-BD59-A6C34878D82A}">
                    <a16:rowId xmlns:a16="http://schemas.microsoft.com/office/drawing/2014/main" val="10003"/>
                  </a:ext>
                </a:extLst>
              </a:tr>
              <a:tr h="364500">
                <a:tc>
                  <a:txBody>
                    <a:bodyPr/>
                    <a:lstStyle/>
                    <a:p>
                      <a:pPr algn="l"/>
                      <a:r>
                        <a:rPr lang="en-US" noProof="0" dirty="0"/>
                        <a:t>Frontal</a:t>
                      </a:r>
                      <a:r>
                        <a:rPr lang="en-US" baseline="0" noProof="0" dirty="0"/>
                        <a:t> area (</a:t>
                      </a:r>
                      <a:r>
                        <a:rPr lang="en-US" baseline="0" noProof="0" dirty="0" err="1"/>
                        <a:t>A</a:t>
                      </a:r>
                      <a:r>
                        <a:rPr lang="en-US" baseline="-25000" noProof="0" dirty="0" err="1"/>
                        <a:t>f</a:t>
                      </a:r>
                      <a:r>
                        <a:rPr lang="en-US" baseline="0" noProof="0" dirty="0"/>
                        <a:t>)</a:t>
                      </a:r>
                      <a:endParaRPr lang="en-US" noProof="0" dirty="0"/>
                    </a:p>
                  </a:txBody>
                  <a:tcPr marL="112968" marR="112968"/>
                </a:tc>
                <a:tc>
                  <a:txBody>
                    <a:bodyPr/>
                    <a:lstStyle/>
                    <a:p>
                      <a:pPr algn="l"/>
                      <a:r>
                        <a:rPr lang="en-US" noProof="0" dirty="0"/>
                        <a:t>0,4 m</a:t>
                      </a:r>
                      <a:r>
                        <a:rPr lang="en-US" baseline="30000" noProof="0" dirty="0"/>
                        <a:t>2</a:t>
                      </a:r>
                    </a:p>
                  </a:txBody>
                  <a:tcPr marL="112968" marR="112968"/>
                </a:tc>
                <a:extLst>
                  <a:ext uri="{0D108BD9-81ED-4DB2-BD59-A6C34878D82A}">
                    <a16:rowId xmlns:a16="http://schemas.microsoft.com/office/drawing/2014/main" val="10004"/>
                  </a:ext>
                </a:extLst>
              </a:tr>
              <a:tr h="364500">
                <a:tc>
                  <a:txBody>
                    <a:bodyPr/>
                    <a:lstStyle/>
                    <a:p>
                      <a:pPr algn="l"/>
                      <a:r>
                        <a:rPr lang="en-US" noProof="0" dirty="0"/>
                        <a:t>Rolling resistance </a:t>
                      </a:r>
                      <a:r>
                        <a:rPr lang="en-US" noProof="0" dirty="0" err="1"/>
                        <a:t>coeficient</a:t>
                      </a:r>
                      <a:r>
                        <a:rPr lang="en-US" baseline="0" noProof="0" dirty="0"/>
                        <a:t> (</a:t>
                      </a:r>
                      <a:r>
                        <a:rPr lang="en-US" baseline="0" noProof="0" dirty="0" err="1"/>
                        <a:t>f</a:t>
                      </a:r>
                      <a:r>
                        <a:rPr lang="en-US" baseline="-25000" noProof="0" dirty="0" err="1"/>
                        <a:t>r</a:t>
                      </a:r>
                      <a:r>
                        <a:rPr lang="en-US" baseline="0" noProof="0" dirty="0"/>
                        <a:t>)</a:t>
                      </a:r>
                      <a:endParaRPr lang="en-US" noProof="0" dirty="0"/>
                    </a:p>
                  </a:txBody>
                  <a:tcPr marL="112968" marR="112968"/>
                </a:tc>
                <a:tc>
                  <a:txBody>
                    <a:bodyPr/>
                    <a:lstStyle/>
                    <a:p>
                      <a:pPr algn="l"/>
                      <a:r>
                        <a:rPr lang="en-US" noProof="0" dirty="0"/>
                        <a:t>0,025</a:t>
                      </a:r>
                    </a:p>
                  </a:txBody>
                  <a:tcPr marL="112968" marR="112968"/>
                </a:tc>
                <a:extLst>
                  <a:ext uri="{0D108BD9-81ED-4DB2-BD59-A6C34878D82A}">
                    <a16:rowId xmlns:a16="http://schemas.microsoft.com/office/drawing/2014/main" val="10005"/>
                  </a:ext>
                </a:extLst>
              </a:tr>
              <a:tr h="364500">
                <a:tc>
                  <a:txBody>
                    <a:bodyPr/>
                    <a:lstStyle/>
                    <a:p>
                      <a:pPr algn="l"/>
                      <a:r>
                        <a:rPr lang="en-US" noProof="0" dirty="0" err="1"/>
                        <a:t>Tyre</a:t>
                      </a:r>
                      <a:r>
                        <a:rPr lang="en-US" noProof="0" dirty="0"/>
                        <a:t> effective rolling radius (</a:t>
                      </a:r>
                      <a:r>
                        <a:rPr lang="en-US" noProof="0" dirty="0" err="1"/>
                        <a:t>r</a:t>
                      </a:r>
                      <a:r>
                        <a:rPr lang="en-US" baseline="-25000" noProof="0" dirty="0" err="1"/>
                        <a:t>w</a:t>
                      </a:r>
                      <a:r>
                        <a:rPr lang="en-US" noProof="0" dirty="0"/>
                        <a:t>)</a:t>
                      </a:r>
                    </a:p>
                  </a:txBody>
                  <a:tcPr marL="112968" marR="112968"/>
                </a:tc>
                <a:tc>
                  <a:txBody>
                    <a:bodyPr/>
                    <a:lstStyle/>
                    <a:p>
                      <a:pPr algn="l"/>
                      <a:r>
                        <a:rPr lang="en-US" noProof="0" dirty="0"/>
                        <a:t>0,06 m</a:t>
                      </a:r>
                    </a:p>
                  </a:txBody>
                  <a:tcPr marL="112968" marR="112968"/>
                </a:tc>
                <a:extLst>
                  <a:ext uri="{0D108BD9-81ED-4DB2-BD59-A6C34878D82A}">
                    <a16:rowId xmlns:a16="http://schemas.microsoft.com/office/drawing/2014/main" val="4191963509"/>
                  </a:ext>
                </a:extLst>
              </a:tr>
              <a:tr h="2189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Reduction gear (</a:t>
                      </a:r>
                      <a:r>
                        <a:rPr lang="en-US" noProof="0" dirty="0" err="1"/>
                        <a:t>k</a:t>
                      </a:r>
                      <a:r>
                        <a:rPr lang="en-US" baseline="-25000" noProof="0" dirty="0" err="1"/>
                        <a:t>gear</a:t>
                      </a:r>
                      <a:r>
                        <a:rPr lang="en-US" noProof="0" dirty="0"/>
                        <a:t>)</a:t>
                      </a:r>
                    </a:p>
                  </a:txBody>
                  <a:tcPr marL="112968" marR="112968"/>
                </a:tc>
                <a:tc>
                  <a:txBody>
                    <a:bodyPr/>
                    <a:lstStyle/>
                    <a:p>
                      <a:pPr algn="l"/>
                      <a:r>
                        <a:rPr lang="en-US" noProof="0" dirty="0"/>
                        <a:t>10</a:t>
                      </a:r>
                    </a:p>
                  </a:txBody>
                  <a:tcPr marL="112968" marR="112968"/>
                </a:tc>
                <a:extLst>
                  <a:ext uri="{0D108BD9-81ED-4DB2-BD59-A6C34878D82A}">
                    <a16:rowId xmlns:a16="http://schemas.microsoft.com/office/drawing/2014/main" val="1420752459"/>
                  </a:ext>
                </a:extLst>
              </a:tr>
            </a:tbl>
          </a:graphicData>
        </a:graphic>
      </p:graphicFrame>
      <p:sp>
        <p:nvSpPr>
          <p:cNvPr id="7" name="Marcador de texto 6">
            <a:extLst>
              <a:ext uri="{FF2B5EF4-FFF2-40B4-BE49-F238E27FC236}">
                <a16:creationId xmlns:a16="http://schemas.microsoft.com/office/drawing/2014/main" id="{A8D85163-4670-4EB8-8D97-4F60635400F1}"/>
              </a:ext>
            </a:extLst>
          </p:cNvPr>
          <p:cNvSpPr>
            <a:spLocks noGrp="1"/>
          </p:cNvSpPr>
          <p:nvPr>
            <p:ph type="body" sz="quarter" idx="3"/>
          </p:nvPr>
        </p:nvSpPr>
        <p:spPr/>
        <p:txBody>
          <a:bodyPr/>
          <a:lstStyle/>
          <a:p>
            <a:r>
              <a:rPr lang="ca-ES" dirty="0"/>
              <a:t>Vehicle</a:t>
            </a:r>
          </a:p>
        </p:txBody>
      </p:sp>
      <p:sp>
        <p:nvSpPr>
          <p:cNvPr id="4" name="Marcador de pie de página 3"/>
          <p:cNvSpPr>
            <a:spLocks noGrp="1"/>
          </p:cNvSpPr>
          <p:nvPr>
            <p:ph type="ftr" sz="quarter" idx="11"/>
          </p:nvPr>
        </p:nvSpPr>
        <p:spPr/>
        <p:txBody>
          <a:bodyPr/>
          <a:lstStyle/>
          <a:p>
            <a:r>
              <a:rPr lang="en-US"/>
              <a:t>PMSM motor control</a:t>
            </a:r>
            <a:endParaRPr lang="es-ES"/>
          </a:p>
        </p:txBody>
      </p:sp>
      <p:sp>
        <p:nvSpPr>
          <p:cNvPr id="3" name="Marcador de número de diapositiva 2">
            <a:extLst>
              <a:ext uri="{FF2B5EF4-FFF2-40B4-BE49-F238E27FC236}">
                <a16:creationId xmlns:a16="http://schemas.microsoft.com/office/drawing/2014/main" id="{861DD4FB-E302-4BDB-A524-77AABEEB356F}"/>
              </a:ext>
            </a:extLst>
          </p:cNvPr>
          <p:cNvSpPr>
            <a:spLocks noGrp="1"/>
          </p:cNvSpPr>
          <p:nvPr>
            <p:ph type="sldNum" sz="quarter" idx="12"/>
          </p:nvPr>
        </p:nvSpPr>
        <p:spPr/>
        <p:txBody>
          <a:bodyPr/>
          <a:lstStyle/>
          <a:p>
            <a:fld id="{AC73A611-7CB3-407B-8955-E73429FEB09D}" type="slidenum">
              <a:rPr lang="ca-ES" smtClean="0"/>
              <a:pPr/>
              <a:t>17</a:t>
            </a:fld>
            <a:endParaRPr lang="ca-ES"/>
          </a:p>
        </p:txBody>
      </p:sp>
      <p:graphicFrame>
        <p:nvGraphicFramePr>
          <p:cNvPr id="9" name="4 Marcador de contenido">
            <a:extLst>
              <a:ext uri="{FF2B5EF4-FFF2-40B4-BE49-F238E27FC236}">
                <a16:creationId xmlns:a16="http://schemas.microsoft.com/office/drawing/2014/main" id="{6A48F830-7E0E-4AC2-9325-66AF8456E87F}"/>
              </a:ext>
            </a:extLst>
          </p:cNvPr>
          <p:cNvGraphicFramePr>
            <a:graphicFrameLocks noGrp="1"/>
          </p:cNvGraphicFramePr>
          <p:nvPr>
            <p:ph sz="quarter" idx="4"/>
            <p:extLst/>
          </p:nvPr>
        </p:nvGraphicFramePr>
        <p:xfrm>
          <a:off x="4645025" y="2174875"/>
          <a:ext cx="4041282" cy="2103120"/>
        </p:xfrm>
        <a:graphic>
          <a:graphicData uri="http://schemas.openxmlformats.org/drawingml/2006/table">
            <a:tbl>
              <a:tblPr firstRow="1" bandRow="1">
                <a:tableStyleId>{0E3FDE45-AF77-4B5C-9715-49D594BDF05E}</a:tableStyleId>
              </a:tblPr>
              <a:tblGrid>
                <a:gridCol w="2677360">
                  <a:extLst>
                    <a:ext uri="{9D8B030D-6E8A-4147-A177-3AD203B41FA5}">
                      <a16:colId xmlns:a16="http://schemas.microsoft.com/office/drawing/2014/main" val="20000"/>
                    </a:ext>
                  </a:extLst>
                </a:gridCol>
                <a:gridCol w="1363922">
                  <a:extLst>
                    <a:ext uri="{9D8B030D-6E8A-4147-A177-3AD203B41FA5}">
                      <a16:colId xmlns:a16="http://schemas.microsoft.com/office/drawing/2014/main" val="20001"/>
                    </a:ext>
                  </a:extLst>
                </a:gridCol>
              </a:tblGrid>
              <a:tr h="364500">
                <a:tc>
                  <a:txBody>
                    <a:bodyPr/>
                    <a:lstStyle/>
                    <a:p>
                      <a:pPr algn="l"/>
                      <a:r>
                        <a:rPr lang="en-US" noProof="0" dirty="0"/>
                        <a:t>Parameter</a:t>
                      </a:r>
                    </a:p>
                  </a:txBody>
                  <a:tcPr marL="112968" marR="112968"/>
                </a:tc>
                <a:tc>
                  <a:txBody>
                    <a:bodyPr/>
                    <a:lstStyle/>
                    <a:p>
                      <a:pPr algn="l"/>
                      <a:r>
                        <a:rPr lang="en-US" noProof="0" dirty="0"/>
                        <a:t>Value</a:t>
                      </a:r>
                    </a:p>
                  </a:txBody>
                  <a:tcPr marL="112968" marR="112968"/>
                </a:tc>
                <a:extLst>
                  <a:ext uri="{0D108BD9-81ED-4DB2-BD59-A6C34878D82A}">
                    <a16:rowId xmlns:a16="http://schemas.microsoft.com/office/drawing/2014/main" val="10000"/>
                  </a:ext>
                </a:extLst>
              </a:tr>
              <a:tr h="364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Air density (</a:t>
                      </a:r>
                      <a:r>
                        <a:rPr lang="en-US" noProof="0" dirty="0">
                          <a:latin typeface="Symbol" pitchFamily="18" charset="2"/>
                        </a:rPr>
                        <a:t>r</a:t>
                      </a:r>
                      <a:r>
                        <a:rPr lang="en-US" noProof="0" dirty="0"/>
                        <a:t>)</a:t>
                      </a:r>
                    </a:p>
                  </a:txBody>
                  <a:tcPr marL="112968" marR="112968"/>
                </a:tc>
                <a:tc>
                  <a:txBody>
                    <a:bodyPr/>
                    <a:lstStyle/>
                    <a:p>
                      <a:pPr algn="l"/>
                      <a:r>
                        <a:rPr lang="en-US" noProof="0" dirty="0"/>
                        <a:t>1,22521 kg/m</a:t>
                      </a:r>
                      <a:r>
                        <a:rPr lang="en-US" baseline="30000" noProof="0" dirty="0"/>
                        <a:t>3</a:t>
                      </a:r>
                    </a:p>
                  </a:txBody>
                  <a:tcPr marL="112968" marR="112968"/>
                </a:tc>
                <a:extLst>
                  <a:ext uri="{0D108BD9-81ED-4DB2-BD59-A6C34878D82A}">
                    <a16:rowId xmlns:a16="http://schemas.microsoft.com/office/drawing/2014/main" val="10006"/>
                  </a:ext>
                </a:extLst>
              </a:tr>
              <a:tr h="364500">
                <a:tc>
                  <a:txBody>
                    <a:bodyPr/>
                    <a:lstStyle/>
                    <a:p>
                      <a:pPr algn="l"/>
                      <a:r>
                        <a:rPr lang="en-US" noProof="0" dirty="0"/>
                        <a:t>Gravity</a:t>
                      </a:r>
                      <a:r>
                        <a:rPr lang="en-US" baseline="0" noProof="0" dirty="0"/>
                        <a:t> constant (g)</a:t>
                      </a:r>
                      <a:endParaRPr lang="en-US" noProof="0" dirty="0"/>
                    </a:p>
                  </a:txBody>
                  <a:tcPr marL="112968" marR="112968"/>
                </a:tc>
                <a:tc>
                  <a:txBody>
                    <a:bodyPr/>
                    <a:lstStyle/>
                    <a:p>
                      <a:pPr algn="l"/>
                      <a:r>
                        <a:rPr lang="en-US" noProof="0" dirty="0"/>
                        <a:t>9,8 m/s</a:t>
                      </a:r>
                      <a:r>
                        <a:rPr lang="en-US" baseline="30000" noProof="0" dirty="0"/>
                        <a:t>2</a:t>
                      </a:r>
                    </a:p>
                  </a:txBody>
                  <a:tcPr marL="112968" marR="112968"/>
                </a:tc>
                <a:extLst>
                  <a:ext uri="{0D108BD9-81ED-4DB2-BD59-A6C34878D82A}">
                    <a16:rowId xmlns:a16="http://schemas.microsoft.com/office/drawing/2014/main" val="236604278"/>
                  </a:ext>
                </a:extLst>
              </a:tr>
              <a:tr h="0">
                <a:tc>
                  <a:txBody>
                    <a:bodyPr/>
                    <a:lstStyle/>
                    <a:p>
                      <a:pPr algn="l"/>
                      <a:r>
                        <a:rPr lang="en-US" noProof="0" dirty="0"/>
                        <a:t>Air speed</a:t>
                      </a:r>
                    </a:p>
                  </a:txBody>
                  <a:tcPr marL="112968" marR="11296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0 m/s</a:t>
                      </a:r>
                      <a:endParaRPr lang="en-US" baseline="30000" noProof="0" dirty="0"/>
                    </a:p>
                  </a:txBody>
                  <a:tcPr marL="112968" marR="112968"/>
                </a:tc>
                <a:extLst>
                  <a:ext uri="{0D108BD9-81ED-4DB2-BD59-A6C34878D82A}">
                    <a16:rowId xmlns:a16="http://schemas.microsoft.com/office/drawing/2014/main" val="2092993845"/>
                  </a:ext>
                </a:extLst>
              </a:tr>
              <a:tr h="364500">
                <a:tc>
                  <a:txBody>
                    <a:bodyPr/>
                    <a:lstStyle/>
                    <a:p>
                      <a:pPr algn="l"/>
                      <a:r>
                        <a:rPr lang="en-US" noProof="0" dirty="0"/>
                        <a:t>Grade</a:t>
                      </a:r>
                    </a:p>
                  </a:txBody>
                  <a:tcPr marL="112968" marR="112968"/>
                </a:tc>
                <a:tc>
                  <a:txBody>
                    <a:bodyPr/>
                    <a:lstStyle/>
                    <a:p>
                      <a:pPr algn="l"/>
                      <a:r>
                        <a:rPr lang="en-US" baseline="0" noProof="0" dirty="0"/>
                        <a:t>0 %</a:t>
                      </a:r>
                    </a:p>
                  </a:txBody>
                  <a:tcPr marL="112968" marR="112968"/>
                </a:tc>
                <a:extLst>
                  <a:ext uri="{0D108BD9-81ED-4DB2-BD59-A6C34878D82A}">
                    <a16:rowId xmlns:a16="http://schemas.microsoft.com/office/drawing/2014/main" val="752430432"/>
                  </a:ext>
                </a:extLst>
              </a:tr>
            </a:tbl>
          </a:graphicData>
        </a:graphic>
      </p:graphicFrame>
    </p:spTree>
    <p:extLst>
      <p:ext uri="{BB962C8B-B14F-4D97-AF65-F5344CB8AC3E}">
        <p14:creationId xmlns:p14="http://schemas.microsoft.com/office/powerpoint/2010/main" val="32805030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C7A08B-A88D-4F5F-8F4B-2096018F2E17}"/>
              </a:ext>
            </a:extLst>
          </p:cNvPr>
          <p:cNvSpPr>
            <a:spLocks noGrp="1"/>
          </p:cNvSpPr>
          <p:nvPr>
            <p:ph type="title"/>
          </p:nvPr>
        </p:nvSpPr>
        <p:spPr/>
        <p:txBody>
          <a:bodyPr/>
          <a:lstStyle/>
          <a:p>
            <a:r>
              <a:rPr lang="es-ES" dirty="0"/>
              <a:t>DC motor</a:t>
            </a:r>
          </a:p>
        </p:txBody>
      </p:sp>
      <p:sp>
        <p:nvSpPr>
          <p:cNvPr id="3" name="Marcador de texto 2">
            <a:extLst>
              <a:ext uri="{FF2B5EF4-FFF2-40B4-BE49-F238E27FC236}">
                <a16:creationId xmlns:a16="http://schemas.microsoft.com/office/drawing/2014/main" id="{CBC7AE82-CB44-4968-8DC5-797EBBA1806B}"/>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059248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Torque production</a:t>
            </a:r>
          </a:p>
        </p:txBody>
      </p:sp>
      <p:pic>
        <p:nvPicPr>
          <p:cNvPr id="7" name="6 Marcador de contenido" descr="Fig117.jpg"/>
          <p:cNvPicPr>
            <a:picLocks noGrp="1" noChangeAspect="1"/>
          </p:cNvPicPr>
          <p:nvPr>
            <p:ph idx="1"/>
          </p:nvPr>
        </p:nvPicPr>
        <p:blipFill>
          <a:blip r:embed="rId2" cstate="print"/>
          <a:stretch>
            <a:fillRect/>
          </a:stretch>
        </p:blipFill>
        <p:spPr>
          <a:xfrm>
            <a:off x="611560" y="1556792"/>
            <a:ext cx="2400300" cy="2133600"/>
          </a:xfrm>
        </p:spPr>
      </p:pic>
      <p:pic>
        <p:nvPicPr>
          <p:cNvPr id="8" name="7 Imagen" descr="Fig118.jpg"/>
          <p:cNvPicPr>
            <a:picLocks noChangeAspect="1"/>
          </p:cNvPicPr>
          <p:nvPr/>
        </p:nvPicPr>
        <p:blipFill>
          <a:blip r:embed="rId3" cstate="print"/>
          <a:stretch>
            <a:fillRect/>
          </a:stretch>
        </p:blipFill>
        <p:spPr>
          <a:xfrm>
            <a:off x="3203848" y="1628800"/>
            <a:ext cx="2619375" cy="2028825"/>
          </a:xfrm>
          <a:prstGeom prst="rect">
            <a:avLst/>
          </a:prstGeom>
        </p:spPr>
      </p:pic>
      <p:pic>
        <p:nvPicPr>
          <p:cNvPr id="9" name="8 Imagen" descr="Fig119.jpg"/>
          <p:cNvPicPr>
            <a:picLocks noChangeAspect="1"/>
          </p:cNvPicPr>
          <p:nvPr/>
        </p:nvPicPr>
        <p:blipFill>
          <a:blip r:embed="rId4" cstate="print"/>
          <a:stretch>
            <a:fillRect/>
          </a:stretch>
        </p:blipFill>
        <p:spPr>
          <a:xfrm>
            <a:off x="5940152" y="1556792"/>
            <a:ext cx="2419350" cy="2124075"/>
          </a:xfrm>
          <a:prstGeom prst="rect">
            <a:avLst/>
          </a:prstGeom>
        </p:spPr>
      </p:pic>
      <p:pic>
        <p:nvPicPr>
          <p:cNvPr id="11" name="10 Imagen" descr="Fig123.jpg"/>
          <p:cNvPicPr>
            <a:picLocks noChangeAspect="1"/>
          </p:cNvPicPr>
          <p:nvPr/>
        </p:nvPicPr>
        <p:blipFill>
          <a:blip r:embed="rId5" cstate="print"/>
          <a:stretch>
            <a:fillRect/>
          </a:stretch>
        </p:blipFill>
        <p:spPr>
          <a:xfrm>
            <a:off x="611560" y="4149080"/>
            <a:ext cx="2403258" cy="1806497"/>
          </a:xfrm>
          <a:prstGeom prst="rect">
            <a:avLst/>
          </a:prstGeom>
        </p:spPr>
      </p:pic>
      <p:pic>
        <p:nvPicPr>
          <p:cNvPr id="12" name="11 Imagen" descr="Fig124.jpg"/>
          <p:cNvPicPr>
            <a:picLocks noChangeAspect="1"/>
          </p:cNvPicPr>
          <p:nvPr/>
        </p:nvPicPr>
        <p:blipFill>
          <a:blip r:embed="rId6" cstate="print"/>
          <a:stretch>
            <a:fillRect/>
          </a:stretch>
        </p:blipFill>
        <p:spPr>
          <a:xfrm>
            <a:off x="3347864" y="4221088"/>
            <a:ext cx="2304256" cy="1670513"/>
          </a:xfrm>
          <a:prstGeom prst="rect">
            <a:avLst/>
          </a:prstGeom>
        </p:spPr>
      </p:pic>
      <p:pic>
        <p:nvPicPr>
          <p:cNvPr id="13" name="12 Imagen" descr="Fig125.jpg"/>
          <p:cNvPicPr>
            <a:picLocks noChangeAspect="1"/>
          </p:cNvPicPr>
          <p:nvPr/>
        </p:nvPicPr>
        <p:blipFill>
          <a:blip r:embed="rId7" cstate="print"/>
          <a:stretch>
            <a:fillRect/>
          </a:stretch>
        </p:blipFill>
        <p:spPr>
          <a:xfrm>
            <a:off x="5940152" y="4149080"/>
            <a:ext cx="2448272" cy="1806347"/>
          </a:xfrm>
          <a:prstGeom prst="rect">
            <a:avLst/>
          </a:prstGeom>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19</a:t>
            </a:fld>
            <a:endParaRPr lang="es-ES"/>
          </a:p>
        </p:txBody>
      </p:sp>
      <p:sp>
        <p:nvSpPr>
          <p:cNvPr id="3" name="Marcador de pie de página 2">
            <a:extLst>
              <a:ext uri="{FF2B5EF4-FFF2-40B4-BE49-F238E27FC236}">
                <a16:creationId xmlns:a16="http://schemas.microsoft.com/office/drawing/2014/main" id="{7B14C68B-E6D3-4287-A836-CB95420FC272}"/>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48725123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E04971-9D62-4C08-8979-08F45E0922FC}"/>
              </a:ext>
            </a:extLst>
          </p:cNvPr>
          <p:cNvSpPr>
            <a:spLocks noGrp="1"/>
          </p:cNvSpPr>
          <p:nvPr>
            <p:ph type="title"/>
          </p:nvPr>
        </p:nvSpPr>
        <p:spPr/>
        <p:txBody>
          <a:bodyPr/>
          <a:lstStyle/>
          <a:p>
            <a:r>
              <a:rPr lang="ca-ES" dirty="0"/>
              <a:t>Agenda</a:t>
            </a:r>
          </a:p>
        </p:txBody>
      </p:sp>
      <p:graphicFrame>
        <p:nvGraphicFramePr>
          <p:cNvPr id="5" name="Marcador de contenido 4">
            <a:extLst>
              <a:ext uri="{FF2B5EF4-FFF2-40B4-BE49-F238E27FC236}">
                <a16:creationId xmlns:a16="http://schemas.microsoft.com/office/drawing/2014/main" id="{09257F6C-64C2-4CD6-8EB8-8B1ABCA04CD8}"/>
              </a:ext>
            </a:extLst>
          </p:cNvPr>
          <p:cNvGraphicFramePr>
            <a:graphicFrameLocks noGrp="1"/>
          </p:cNvGraphicFramePr>
          <p:nvPr>
            <p:ph idx="1"/>
            <p:extLst>
              <p:ext uri="{D42A27DB-BD31-4B8C-83A1-F6EECF244321}">
                <p14:modId xmlns:p14="http://schemas.microsoft.com/office/powerpoint/2010/main" val="2897052108"/>
              </p:ext>
            </p:extLst>
          </p:nvPr>
        </p:nvGraphicFramePr>
        <p:xfrm>
          <a:off x="457200" y="2180114"/>
          <a:ext cx="8229600" cy="2925445"/>
        </p:xfrm>
        <a:graphic>
          <a:graphicData uri="http://schemas.openxmlformats.org/drawingml/2006/table">
            <a:tbl>
              <a:tblPr>
                <a:tableStyleId>{5C22544A-7EE6-4342-B048-85BDC9FD1C3A}</a:tableStyleId>
              </a:tblPr>
              <a:tblGrid>
                <a:gridCol w="1137331">
                  <a:extLst>
                    <a:ext uri="{9D8B030D-6E8A-4147-A177-3AD203B41FA5}">
                      <a16:colId xmlns:a16="http://schemas.microsoft.com/office/drawing/2014/main" val="2768648202"/>
                    </a:ext>
                  </a:extLst>
                </a:gridCol>
                <a:gridCol w="2863901">
                  <a:extLst>
                    <a:ext uri="{9D8B030D-6E8A-4147-A177-3AD203B41FA5}">
                      <a16:colId xmlns:a16="http://schemas.microsoft.com/office/drawing/2014/main" val="2787490044"/>
                    </a:ext>
                  </a:extLst>
                </a:gridCol>
                <a:gridCol w="4228368">
                  <a:extLst>
                    <a:ext uri="{9D8B030D-6E8A-4147-A177-3AD203B41FA5}">
                      <a16:colId xmlns:a16="http://schemas.microsoft.com/office/drawing/2014/main" val="4166603268"/>
                    </a:ext>
                  </a:extLst>
                </a:gridCol>
              </a:tblGrid>
              <a:tr h="0">
                <a:tc>
                  <a:txBody>
                    <a:bodyPr/>
                    <a:lstStyle/>
                    <a:p>
                      <a:pPr algn="ctr">
                        <a:spcAft>
                          <a:spcPts val="0"/>
                        </a:spcAft>
                      </a:pPr>
                      <a:r>
                        <a:rPr lang="es-ES" sz="900">
                          <a:effectLst/>
                        </a:rPr>
                        <a:t> </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es-ES" sz="900">
                          <a:effectLst/>
                        </a:rPr>
                        <a:t>TEMA – CONTENIDO</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spcAft>
                          <a:spcPts val="0"/>
                        </a:spcAft>
                      </a:pPr>
                      <a:r>
                        <a:rPr lang="es-ES" sz="900">
                          <a:effectLst/>
                        </a:rPr>
                        <a:t>MATERIAL DE ESTUDIO – METODOLOGÍA</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3958524278"/>
                  </a:ext>
                </a:extLst>
              </a:tr>
              <a:tr h="120015">
                <a:tc>
                  <a:txBody>
                    <a:bodyPr/>
                    <a:lstStyle/>
                    <a:p>
                      <a:pPr algn="ctr">
                        <a:lnSpc>
                          <a:spcPts val="1200"/>
                        </a:lnSpc>
                        <a:spcAft>
                          <a:spcPts val="0"/>
                        </a:spcAft>
                      </a:pPr>
                      <a:r>
                        <a:rPr lang="es-ES" sz="900">
                          <a:effectLst/>
                        </a:rPr>
                        <a:t>Duración: 1 h</a:t>
                      </a:r>
                      <a:endParaRPr lang="ca-ES" sz="1000">
                        <a:effectLst/>
                      </a:endParaRPr>
                    </a:p>
                    <a:p>
                      <a:pPr algn="ctr">
                        <a:lnSpc>
                          <a:spcPts val="1200"/>
                        </a:lnSpc>
                        <a:spcAft>
                          <a:spcPts val="0"/>
                        </a:spcAft>
                      </a:pPr>
                      <a:r>
                        <a:rPr lang="es-ES" sz="900">
                          <a:effectLst/>
                        </a:rPr>
                        <a:t>Prof.: Daniel Montesinos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Introducción. Generación de par. Motor DC como ejemplo</a:t>
                      </a:r>
                      <a:endParaRPr lang="ca-ES" sz="1000">
                        <a:effectLst/>
                      </a:endParaRPr>
                    </a:p>
                    <a:p>
                      <a:pPr marL="342900" lvl="0" indent="-342900" algn="l">
                        <a:spcAft>
                          <a:spcPts val="0"/>
                        </a:spcAft>
                        <a:buFont typeface="+mj-lt"/>
                        <a:buAutoNum type="arabicPeriod"/>
                      </a:pPr>
                      <a:r>
                        <a:rPr lang="es-ES" sz="900">
                          <a:effectLst/>
                        </a:rPr>
                        <a:t>Motores PMSM (o BLAC) y BLDC. Fuerza contraelectromotriz</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spcAft>
                          <a:spcPts val="0"/>
                        </a:spcAft>
                        <a:tabLst>
                          <a:tab pos="1912620" algn="l"/>
                        </a:tabLst>
                      </a:pPr>
                      <a:r>
                        <a:rPr lang="es-ES" sz="900">
                          <a:effectLst/>
                        </a:rPr>
                        <a:t>Sesión teórica para introducir las bases de la generación de par en máquinas eléctricas rotativas y presentar las estrategias de control de este tipo de máquinas. Ejemplo del motor DC. Diferencias entre BLDC y PMSM.</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4168043746"/>
                  </a:ext>
                </a:extLst>
              </a:tr>
              <a:tr h="0">
                <a:tc>
                  <a:txBody>
                    <a:bodyPr/>
                    <a:lstStyle/>
                    <a:p>
                      <a:pPr algn="ctr">
                        <a:lnSpc>
                          <a:spcPts val="1200"/>
                        </a:lnSpc>
                        <a:spcAft>
                          <a:spcPts val="0"/>
                        </a:spcAft>
                      </a:pPr>
                      <a:r>
                        <a:rPr lang="es-ES" sz="900" dirty="0">
                          <a:effectLst/>
                        </a:rPr>
                        <a:t>Duración: 3 h</a:t>
                      </a:r>
                      <a:endParaRPr lang="ca-ES" sz="1000" dirty="0">
                        <a:effectLst/>
                      </a:endParaRPr>
                    </a:p>
                    <a:p>
                      <a:pPr algn="l">
                        <a:spcAft>
                          <a:spcPts val="0"/>
                        </a:spcAft>
                      </a:pPr>
                      <a:r>
                        <a:rPr lang="es-ES" sz="900" dirty="0">
                          <a:effectLst/>
                        </a:rPr>
                        <a:t>Prof.: Daniel Montesinos</a:t>
                      </a:r>
                      <a:endParaRPr lang="ca-ES" sz="1000" dirty="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dirty="0">
                          <a:effectLst/>
                        </a:rPr>
                        <a:t>Modelado y control del motor PMSM.</a:t>
                      </a:r>
                      <a:endParaRPr lang="ca-ES" sz="1000" dirty="0">
                        <a:effectLst/>
                      </a:endParaRPr>
                    </a:p>
                    <a:p>
                      <a:pPr marL="228600" algn="l">
                        <a:spcAft>
                          <a:spcPts val="0"/>
                        </a:spcAft>
                      </a:pPr>
                      <a:r>
                        <a:rPr lang="es-ES" sz="900" dirty="0">
                          <a:effectLst/>
                        </a:rPr>
                        <a:t> </a:t>
                      </a:r>
                      <a:endParaRPr lang="ca-ES" sz="1000" dirty="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dirty="0">
                          <a:effectLst/>
                        </a:rPr>
                        <a:t>Sesión teórica-práctica para abordar los aspectos del modelado y estrategias de control del motor PMSM. En la práctica se implementará el modelo y el control de par y velocidad del motor PMSM usando la herramienta PLECS.</a:t>
                      </a:r>
                      <a:endParaRPr lang="ca-ES" sz="1000" dirty="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1443465466"/>
                  </a:ext>
                </a:extLst>
              </a:tr>
              <a:tr h="0">
                <a:tc>
                  <a:txBody>
                    <a:bodyPr/>
                    <a:lstStyle/>
                    <a:p>
                      <a:pPr algn="ctr">
                        <a:lnSpc>
                          <a:spcPts val="1200"/>
                        </a:lnSpc>
                        <a:spcAft>
                          <a:spcPts val="0"/>
                        </a:spcAft>
                      </a:pPr>
                      <a:r>
                        <a:rPr lang="es-ES" sz="900">
                          <a:effectLst/>
                        </a:rPr>
                        <a:t>Duración: 2 h</a:t>
                      </a:r>
                      <a:endParaRPr lang="ca-ES" sz="1000">
                        <a:effectLst/>
                      </a:endParaRPr>
                    </a:p>
                    <a:p>
                      <a:pPr algn="l">
                        <a:lnSpc>
                          <a:spcPts val="1200"/>
                        </a:lnSpc>
                        <a:spcAft>
                          <a:spcPts val="0"/>
                        </a:spcAft>
                      </a:pPr>
                      <a:r>
                        <a:rPr lang="es-ES" sz="900">
                          <a:effectLst/>
                        </a:rPr>
                        <a:t>Prof.: Daniel Montesinos/Oriol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Convertidores para motores PMSM. Estrategias de modulación</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a:effectLst/>
                        </a:rPr>
                        <a:t>Sesión teórica-práctica para presentar las distintas estrategias de modulación para motores PMSM. En la práctica se implementará una de las estrategias de modulación como proceso incremental del modelado del sistema iniciado en la sesión anterior.</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991261803"/>
                  </a:ext>
                </a:extLst>
              </a:tr>
              <a:tr h="0">
                <a:tc>
                  <a:txBody>
                    <a:bodyPr/>
                    <a:lstStyle/>
                    <a:p>
                      <a:pPr algn="ctr">
                        <a:lnSpc>
                          <a:spcPts val="1200"/>
                        </a:lnSpc>
                        <a:spcAft>
                          <a:spcPts val="0"/>
                        </a:spcAft>
                      </a:pPr>
                      <a:r>
                        <a:rPr lang="es-ES" sz="900">
                          <a:effectLst/>
                        </a:rPr>
                        <a:t>Duración: 2 h</a:t>
                      </a:r>
                      <a:endParaRPr lang="ca-ES" sz="1000">
                        <a:effectLst/>
                      </a:endParaRPr>
                    </a:p>
                    <a:p>
                      <a:pPr algn="l">
                        <a:lnSpc>
                          <a:spcPts val="1200"/>
                        </a:lnSpc>
                        <a:spcAft>
                          <a:spcPts val="0"/>
                        </a:spcAft>
                      </a:pPr>
                      <a:r>
                        <a:rPr lang="es-ES" sz="900">
                          <a:effectLst/>
                        </a:rPr>
                        <a:t>Prof.: 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Operación en la zona LBEF.</a:t>
                      </a:r>
                      <a:endParaRPr lang="ca-ES" sz="1000">
                        <a:effectLst/>
                      </a:endParaRPr>
                    </a:p>
                    <a:p>
                      <a:pPr marL="342900" lvl="0" indent="-342900" algn="l">
                        <a:spcAft>
                          <a:spcPts val="0"/>
                        </a:spcAft>
                        <a:buFont typeface="+mj-lt"/>
                        <a:buAutoNum type="arabicPeriod"/>
                      </a:pPr>
                      <a:r>
                        <a:rPr lang="es-ES" sz="900">
                          <a:effectLst/>
                        </a:rPr>
                        <a:t>Operación en la zona FW</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a:effectLst/>
                        </a:rPr>
                        <a:t>Sesión teórica-práctica en la que se desarrolla el modelo para analizar los puntos de trabajo del motor y seguidamente se analiza la operación en la zona LBEF y FW.</a:t>
                      </a:r>
                      <a:endParaRPr lang="ca-ES" sz="1000">
                        <a:effectLst/>
                      </a:endParaRPr>
                    </a:p>
                    <a:p>
                      <a:pPr algn="l">
                        <a:lnSpc>
                          <a:spcPts val="1200"/>
                        </a:lnSpc>
                        <a:spcAft>
                          <a:spcPts val="0"/>
                        </a:spcAft>
                      </a:pPr>
                      <a:r>
                        <a:rPr lang="es-ES" sz="900">
                          <a:effectLst/>
                        </a:rPr>
                        <a:t>En la parte práctica se implementará en el modelo de simulación incremental la operación en la región de operación en Field-Weakening</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816436872"/>
                  </a:ext>
                </a:extLst>
              </a:tr>
              <a:tr h="0">
                <a:tc>
                  <a:txBody>
                    <a:bodyPr/>
                    <a:lstStyle/>
                    <a:p>
                      <a:pPr algn="ctr">
                        <a:lnSpc>
                          <a:spcPts val="1200"/>
                        </a:lnSpc>
                        <a:spcAft>
                          <a:spcPts val="0"/>
                        </a:spcAft>
                      </a:pPr>
                      <a:r>
                        <a:rPr lang="es-ES" sz="900">
                          <a:effectLst/>
                        </a:rPr>
                        <a:t>Duración: 1 h</a:t>
                      </a:r>
                      <a:endParaRPr lang="ca-ES" sz="1000">
                        <a:effectLst/>
                      </a:endParaRPr>
                    </a:p>
                    <a:p>
                      <a:pPr algn="ctr">
                        <a:lnSpc>
                          <a:spcPts val="1200"/>
                        </a:lnSpc>
                        <a:spcAft>
                          <a:spcPts val="0"/>
                        </a:spcAft>
                      </a:pPr>
                      <a:r>
                        <a:rPr lang="es-ES" sz="900">
                          <a:effectLst/>
                        </a:rPr>
                        <a:t>Prof.: 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Obtención práctica de parámetros de un motor PMSM</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a:effectLst/>
                        </a:rPr>
                        <a:t>En esta sesión se explicará cómo se pueden obtener los parámetros del motor PMSM necesarios para el diseño de un sistema de control FOC.</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243768570"/>
                  </a:ext>
                </a:extLst>
              </a:tr>
              <a:tr h="186690">
                <a:tc>
                  <a:txBody>
                    <a:bodyPr/>
                    <a:lstStyle/>
                    <a:p>
                      <a:pPr algn="ctr">
                        <a:lnSpc>
                          <a:spcPts val="1200"/>
                        </a:lnSpc>
                        <a:spcAft>
                          <a:spcPts val="0"/>
                        </a:spcAft>
                      </a:pPr>
                      <a:r>
                        <a:rPr lang="es-ES" sz="900">
                          <a:effectLst/>
                        </a:rPr>
                        <a:t>Duración: 1 h</a:t>
                      </a:r>
                      <a:endParaRPr lang="ca-ES" sz="1000">
                        <a:effectLst/>
                      </a:endParaRPr>
                    </a:p>
                    <a:p>
                      <a:pPr algn="l">
                        <a:lnSpc>
                          <a:spcPts val="1200"/>
                        </a:lnSpc>
                        <a:spcAft>
                          <a:spcPts val="0"/>
                        </a:spcAft>
                      </a:pPr>
                      <a:r>
                        <a:rPr lang="es-ES" sz="900">
                          <a:effectLst/>
                        </a:rPr>
                        <a:t>Prof.: Oriol Subirats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marL="342900" lvl="0" indent="-342900" algn="l">
                        <a:spcAft>
                          <a:spcPts val="0"/>
                        </a:spcAft>
                        <a:buFont typeface="+mj-lt"/>
                        <a:buAutoNum type="arabicPeriod"/>
                      </a:pPr>
                      <a:r>
                        <a:rPr lang="es-ES" sz="900">
                          <a:effectLst/>
                        </a:rPr>
                        <a:t>Aspectos para el control digital de convertidores</a:t>
                      </a:r>
                      <a:endParaRPr lang="ca-ES" sz="100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ts val="1200"/>
                        </a:lnSpc>
                        <a:spcAft>
                          <a:spcPts val="0"/>
                        </a:spcAft>
                      </a:pPr>
                      <a:r>
                        <a:rPr lang="es-ES" sz="900" dirty="0">
                          <a:effectLst/>
                        </a:rPr>
                        <a:t>Sesión teórica en donde se darán las indicaciones básicas para la implementación de controladores digitales para convertidores de potencia.</a:t>
                      </a:r>
                      <a:endParaRPr lang="ca-ES" sz="1000" dirty="0">
                        <a:effectLst/>
                        <a:latin typeface="Impact" panose="020B080603090205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3439315721"/>
                  </a:ext>
                </a:extLst>
              </a:tr>
            </a:tbl>
          </a:graphicData>
        </a:graphic>
      </p:graphicFrame>
      <p:sp>
        <p:nvSpPr>
          <p:cNvPr id="4" name="Marcador de número de diapositiva 3">
            <a:extLst>
              <a:ext uri="{FF2B5EF4-FFF2-40B4-BE49-F238E27FC236}">
                <a16:creationId xmlns:a16="http://schemas.microsoft.com/office/drawing/2014/main" id="{BEEF70CE-33CC-4A96-840E-9565E0FDAD3D}"/>
              </a:ext>
            </a:extLst>
          </p:cNvPr>
          <p:cNvSpPr>
            <a:spLocks noGrp="1"/>
          </p:cNvSpPr>
          <p:nvPr>
            <p:ph type="sldNum" sz="quarter" idx="12"/>
          </p:nvPr>
        </p:nvSpPr>
        <p:spPr/>
        <p:txBody>
          <a:bodyPr/>
          <a:lstStyle/>
          <a:p>
            <a:fld id="{AC73A611-7CB3-407B-8955-E73429FEB09D}" type="slidenum">
              <a:rPr lang="ca-ES" smtClean="0"/>
              <a:pPr/>
              <a:t>2</a:t>
            </a:fld>
            <a:endParaRPr lang="ca-ES"/>
          </a:p>
        </p:txBody>
      </p:sp>
      <p:sp>
        <p:nvSpPr>
          <p:cNvPr id="6" name="Marcador de pie de página 5">
            <a:extLst>
              <a:ext uri="{FF2B5EF4-FFF2-40B4-BE49-F238E27FC236}">
                <a16:creationId xmlns:a16="http://schemas.microsoft.com/office/drawing/2014/main" id="{35A78278-988D-4D5F-A350-A0BA9154C57E}"/>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68087316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B47A21-E8B8-433C-97DD-5E0CDF0AC0B0}"/>
              </a:ext>
            </a:extLst>
          </p:cNvPr>
          <p:cNvSpPr>
            <a:spLocks noGrp="1"/>
          </p:cNvSpPr>
          <p:nvPr>
            <p:ph type="title"/>
          </p:nvPr>
        </p:nvSpPr>
        <p:spPr/>
        <p:txBody>
          <a:bodyPr/>
          <a:lstStyle/>
          <a:p>
            <a:r>
              <a:rPr lang="en-GB" noProof="0" dirty="0"/>
              <a:t>Torque production. DC motor</a:t>
            </a:r>
          </a:p>
        </p:txBody>
      </p:sp>
      <p:pic>
        <p:nvPicPr>
          <p:cNvPr id="5" name="Elementos multimedia en línea 4" title="How does an Electric Motor work?  (DC Motor)">
            <a:hlinkClick r:id="" action="ppaction://media"/>
            <a:extLst>
              <a:ext uri="{FF2B5EF4-FFF2-40B4-BE49-F238E27FC236}">
                <a16:creationId xmlns:a16="http://schemas.microsoft.com/office/drawing/2014/main" id="{80E8146E-D729-4878-BCE4-4E657E43F564}"/>
              </a:ext>
            </a:extLst>
          </p:cNvPr>
          <p:cNvPicPr>
            <a:picLocks noGrp="1" noRot="1" noChangeAspect="1"/>
          </p:cNvPicPr>
          <p:nvPr>
            <p:ph idx="1"/>
            <a:videoFile r:link="rId1"/>
          </p:nvPr>
        </p:nvPicPr>
        <p:blipFill>
          <a:blip r:embed="rId3"/>
          <a:stretch>
            <a:fillRect/>
          </a:stretch>
        </p:blipFill>
        <p:spPr>
          <a:xfrm>
            <a:off x="457200" y="1547813"/>
            <a:ext cx="8229600" cy="4629150"/>
          </a:xfrm>
          <a:prstGeom prst="rect">
            <a:avLst/>
          </a:prstGeom>
        </p:spPr>
      </p:pic>
      <p:sp>
        <p:nvSpPr>
          <p:cNvPr id="6" name="Marcador de número de diapositiva 5">
            <a:extLst>
              <a:ext uri="{FF2B5EF4-FFF2-40B4-BE49-F238E27FC236}">
                <a16:creationId xmlns:a16="http://schemas.microsoft.com/office/drawing/2014/main" id="{252FF82E-9257-490D-B3B0-264E7E83A84F}"/>
              </a:ext>
            </a:extLst>
          </p:cNvPr>
          <p:cNvSpPr>
            <a:spLocks noGrp="1"/>
          </p:cNvSpPr>
          <p:nvPr>
            <p:ph type="sldNum" sz="quarter" idx="12"/>
          </p:nvPr>
        </p:nvSpPr>
        <p:spPr/>
        <p:txBody>
          <a:bodyPr/>
          <a:lstStyle/>
          <a:p>
            <a:fld id="{AC73A611-7CB3-407B-8955-E73429FEB09D}" type="slidenum">
              <a:rPr lang="ca-ES" smtClean="0"/>
              <a:pPr/>
              <a:t>20</a:t>
            </a:fld>
            <a:endParaRPr lang="ca-ES"/>
          </a:p>
        </p:txBody>
      </p:sp>
      <p:sp>
        <p:nvSpPr>
          <p:cNvPr id="3" name="CuadroTexto 2">
            <a:extLst>
              <a:ext uri="{FF2B5EF4-FFF2-40B4-BE49-F238E27FC236}">
                <a16:creationId xmlns:a16="http://schemas.microsoft.com/office/drawing/2014/main" id="{B52B82E3-0075-4E20-836A-557B776BB0F0}"/>
              </a:ext>
            </a:extLst>
          </p:cNvPr>
          <p:cNvSpPr txBox="1"/>
          <p:nvPr/>
        </p:nvSpPr>
        <p:spPr>
          <a:xfrm>
            <a:off x="2086640" y="6171684"/>
            <a:ext cx="4970720" cy="369332"/>
          </a:xfrm>
          <a:prstGeom prst="rect">
            <a:avLst/>
          </a:prstGeom>
          <a:noFill/>
        </p:spPr>
        <p:txBody>
          <a:bodyPr wrap="none" rtlCol="0">
            <a:spAutoFit/>
          </a:bodyPr>
          <a:lstStyle/>
          <a:p>
            <a:r>
              <a:rPr lang="es-ES" dirty="0"/>
              <a:t>https://www.youtube.com/watch?v=CWulQ1ZSE3c</a:t>
            </a:r>
          </a:p>
        </p:txBody>
      </p:sp>
      <p:sp>
        <p:nvSpPr>
          <p:cNvPr id="4" name="Marcador de pie de página 3">
            <a:extLst>
              <a:ext uri="{FF2B5EF4-FFF2-40B4-BE49-F238E27FC236}">
                <a16:creationId xmlns:a16="http://schemas.microsoft.com/office/drawing/2014/main" id="{6C29CADD-73BD-4E8B-ADB9-E1E2492EA484}"/>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8265814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DC motor torque production</a:t>
            </a:r>
          </a:p>
        </p:txBody>
      </p:sp>
      <p:sp>
        <p:nvSpPr>
          <p:cNvPr id="7" name="6 Marcador de contenido"/>
          <p:cNvSpPr>
            <a:spLocks noGrp="1"/>
          </p:cNvSpPr>
          <p:nvPr>
            <p:ph sz="half" idx="1"/>
          </p:nvPr>
        </p:nvSpPr>
        <p:spPr/>
        <p:txBody>
          <a:bodyPr/>
          <a:lstStyle/>
          <a:p>
            <a:r>
              <a:rPr lang="en-GB" noProof="0" dirty="0"/>
              <a:t>On a wire carrying electric current placed in a magnetic field (armature), a magnetic force acting on the wire is produced</a:t>
            </a:r>
          </a:p>
        </p:txBody>
      </p:sp>
      <p:pic>
        <p:nvPicPr>
          <p:cNvPr id="9" name="8 Marcador de contenido" descr="Fig111.jpg"/>
          <p:cNvPicPr>
            <a:picLocks noGrp="1" noChangeAspect="1"/>
          </p:cNvPicPr>
          <p:nvPr>
            <p:ph sz="half" idx="2"/>
          </p:nvPr>
        </p:nvPicPr>
        <p:blipFill>
          <a:blip r:embed="rId2" cstate="print"/>
          <a:stretch>
            <a:fillRect/>
          </a:stretch>
        </p:blipFill>
        <p:spPr>
          <a:xfrm>
            <a:off x="4283968" y="1246695"/>
            <a:ext cx="4650992" cy="3561013"/>
          </a:xfrm>
        </p:spPr>
      </p:pic>
      <mc:AlternateContent xmlns:mc="http://schemas.openxmlformats.org/markup-compatibility/2006" xmlns:a14="http://schemas.microsoft.com/office/drawing/2010/main">
        <mc:Choice Requires="a14">
          <p:sp>
            <p:nvSpPr>
              <p:cNvPr id="8" name="7 Objeto"/>
              <p:cNvSpPr txBox="1"/>
              <p:nvPr/>
            </p:nvSpPr>
            <p:spPr bwMode="auto">
              <a:xfrm>
                <a:off x="515171" y="4424363"/>
                <a:ext cx="3478055" cy="833437"/>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r>
                        <a:rPr lang="es-ES" sz="2400" i="1">
                          <a:solidFill>
                            <a:srgbClr val="000000"/>
                          </a:solidFill>
                          <a:latin typeface="Cambria Math" panose="02040503050406030204" pitchFamily="18" charset="0"/>
                        </a:rPr>
                        <m:t>𝐹</m:t>
                      </m:r>
                      <m:r>
                        <a:rPr lang="es-ES" sz="2400" i="1">
                          <a:solidFill>
                            <a:srgbClr val="000000"/>
                          </a:solidFill>
                          <a:latin typeface="Cambria Math" panose="02040503050406030204" pitchFamily="18" charset="0"/>
                        </a:rPr>
                        <m:t>=</m:t>
                      </m:r>
                      <m:r>
                        <a:rPr lang="es-ES" sz="2400" i="1">
                          <a:solidFill>
                            <a:srgbClr val="000000"/>
                          </a:solidFill>
                          <a:latin typeface="Cambria Math" panose="02040503050406030204" pitchFamily="18" charset="0"/>
                        </a:rPr>
                        <m:t>𝐵𝐼𝐿</m:t>
                      </m:r>
                    </m:oMath>
                    <m:oMath xmlns:m="http://schemas.openxmlformats.org/officeDocument/2006/math">
                      <m:r>
                        <a:rPr lang="es-ES" sz="2400" i="1">
                          <a:solidFill>
                            <a:srgbClr val="000000"/>
                          </a:solidFill>
                          <a:latin typeface="Cambria Math" panose="02040503050406030204" pitchFamily="18" charset="0"/>
                        </a:rPr>
                        <m:t>𝑇</m:t>
                      </m:r>
                      <m:r>
                        <a:rPr lang="es-ES" sz="2400" i="1">
                          <a:solidFill>
                            <a:srgbClr val="000000"/>
                          </a:solidFill>
                          <a:latin typeface="Cambria Math" panose="02040503050406030204" pitchFamily="18" charset="0"/>
                        </a:rPr>
                        <m:t>=</m:t>
                      </m:r>
                      <m:r>
                        <a:rPr lang="es-ES" sz="2400" i="1">
                          <a:solidFill>
                            <a:srgbClr val="000000"/>
                          </a:solidFill>
                          <a:latin typeface="Cambria Math" panose="02040503050406030204" pitchFamily="18" charset="0"/>
                        </a:rPr>
                        <m:t>𝐵𝐼𝐿𝐷</m:t>
                      </m:r>
                      <m:func>
                        <m:funcPr>
                          <m:ctrlPr>
                            <a:rPr lang="es-ES" sz="2400" i="1">
                              <a:solidFill>
                                <a:srgbClr val="000000"/>
                              </a:solidFill>
                              <a:latin typeface="Cambria Math" panose="02040503050406030204" pitchFamily="18" charset="0"/>
                            </a:rPr>
                          </m:ctrlPr>
                        </m:funcPr>
                        <m:fName>
                          <m:r>
                            <m:rPr>
                              <m:sty m:val="p"/>
                            </m:rPr>
                            <a:rPr lang="es-ES" sz="2400" i="0">
                              <a:solidFill>
                                <a:srgbClr val="000000"/>
                              </a:solidFill>
                              <a:latin typeface="Cambria Math" panose="02040503050406030204" pitchFamily="18" charset="0"/>
                            </a:rPr>
                            <m:t>cos</m:t>
                          </m:r>
                        </m:fName>
                        <m:e>
                          <m:r>
                            <a:rPr lang="es-ES" sz="2400" i="1">
                              <a:solidFill>
                                <a:srgbClr val="000000"/>
                              </a:solidFill>
                              <a:latin typeface="Cambria Math" panose="02040503050406030204" pitchFamily="18" charset="0"/>
                            </a:rPr>
                            <m:t>𝛼</m:t>
                          </m:r>
                        </m:e>
                      </m:func>
                    </m:oMath>
                  </m:oMathPara>
                </a14:m>
                <a:endParaRPr lang="es-ES" sz="2400" dirty="0"/>
              </a:p>
            </p:txBody>
          </p:sp>
        </mc:Choice>
        <mc:Fallback xmlns="">
          <p:sp>
            <p:nvSpPr>
              <p:cNvPr id="8" name="7 Objeto"/>
              <p:cNvSpPr txBox="1">
                <a:spLocks noRot="1" noChangeAspect="1" noMove="1" noResize="1" noEditPoints="1" noAdjustHandles="1" noChangeArrowheads="1" noChangeShapeType="1" noTextEdit="1"/>
              </p:cNvSpPr>
              <p:nvPr/>
            </p:nvSpPr>
            <p:spPr bwMode="auto">
              <a:xfrm>
                <a:off x="515171" y="4424363"/>
                <a:ext cx="3478055" cy="833437"/>
              </a:xfrm>
              <a:prstGeom prst="rect">
                <a:avLst/>
              </a:prstGeom>
              <a:blipFill>
                <a:blip r:embed="rId3"/>
                <a:stretch>
                  <a:fillRect/>
                </a:stretch>
              </a:blipFill>
              <a:extLst>
                <a:ext uri="{909E8E84-426E-40dd-AFC4-6F175D3DCCD1}">
                  <a14:hiddenFill xmlns:a14="http://schemas.microsoft.com/office/drawing/2010/main" xmlns="">
                    <a:solidFill>
                      <a:srgbClr val="FFFFFF"/>
                    </a:solidFill>
                  </a14:hiddenFill>
                </a:ext>
              </a:extLst>
            </p:spPr>
            <p:txBody>
              <a:bodyPr/>
              <a:lstStyle/>
              <a:p>
                <a:r>
                  <a:rPr lang="es-ES">
                    <a:noFill/>
                  </a:rPr>
                  <a:t> </a:t>
                </a:r>
              </a:p>
            </p:txBody>
          </p:sp>
        </mc:Fallback>
      </mc:AlternateContent>
      <p:sp>
        <p:nvSpPr>
          <p:cNvPr id="4" name="Marcador de número de diapositiva 3"/>
          <p:cNvSpPr>
            <a:spLocks noGrp="1"/>
          </p:cNvSpPr>
          <p:nvPr>
            <p:ph type="sldNum" sz="quarter" idx="12"/>
          </p:nvPr>
        </p:nvSpPr>
        <p:spPr/>
        <p:txBody>
          <a:bodyPr/>
          <a:lstStyle/>
          <a:p>
            <a:fld id="{2739DF3F-EA59-48BB-8077-1FD00010D04E}" type="slidenum">
              <a:rPr lang="es-ES" smtClean="0"/>
              <a:pPr/>
              <a:t>21</a:t>
            </a:fld>
            <a:endParaRPr lang="es-ES"/>
          </a:p>
        </p:txBody>
      </p:sp>
      <p:sp>
        <p:nvSpPr>
          <p:cNvPr id="3" name="Marcador de pie de página 2">
            <a:extLst>
              <a:ext uri="{FF2B5EF4-FFF2-40B4-BE49-F238E27FC236}">
                <a16:creationId xmlns:a16="http://schemas.microsoft.com/office/drawing/2014/main" id="{1AEF6899-8372-44B0-9A50-74FB103CC27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76773461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9FC3A3D-A208-4F7A-8CEA-4BC4E32DB5FB}"/>
              </a:ext>
            </a:extLst>
          </p:cNvPr>
          <p:cNvPicPr>
            <a:picLocks noChangeAspect="1"/>
          </p:cNvPicPr>
          <p:nvPr/>
        </p:nvPicPr>
        <p:blipFill>
          <a:blip r:embed="rId2"/>
          <a:stretch>
            <a:fillRect/>
          </a:stretch>
        </p:blipFill>
        <p:spPr>
          <a:xfrm>
            <a:off x="5071423" y="4801496"/>
            <a:ext cx="3101758" cy="1723799"/>
          </a:xfrm>
          <a:prstGeom prst="rect">
            <a:avLst/>
          </a:prstGeom>
        </p:spPr>
      </p:pic>
      <p:sp>
        <p:nvSpPr>
          <p:cNvPr id="2" name="1 Título"/>
          <p:cNvSpPr>
            <a:spLocks noGrp="1"/>
          </p:cNvSpPr>
          <p:nvPr>
            <p:ph type="title"/>
          </p:nvPr>
        </p:nvSpPr>
        <p:spPr/>
        <p:txBody>
          <a:bodyPr>
            <a:normAutofit/>
          </a:bodyPr>
          <a:lstStyle/>
          <a:p>
            <a:r>
              <a:rPr lang="en-GB" noProof="0" dirty="0"/>
              <a:t>Effect of the number of windings</a:t>
            </a:r>
          </a:p>
        </p:txBody>
      </p:sp>
      <p:sp>
        <p:nvSpPr>
          <p:cNvPr id="5" name="4 Marcador de pie de página"/>
          <p:cNvSpPr>
            <a:spLocks noGrp="1"/>
          </p:cNvSpPr>
          <p:nvPr>
            <p:ph type="ftr" sz="quarter" idx="11"/>
          </p:nvPr>
        </p:nvSpPr>
        <p:spPr/>
        <p:txBody>
          <a:bodyPr/>
          <a:lstStyle/>
          <a:p>
            <a:pPr>
              <a:defRPr/>
            </a:pPr>
            <a:r>
              <a:rPr lang="en-US"/>
              <a:t>PMSM motor control</a:t>
            </a:r>
            <a:endParaRPr lang="es-ES"/>
          </a:p>
        </p:txBody>
      </p:sp>
      <p:sp>
        <p:nvSpPr>
          <p:cNvPr id="6" name="5 Marcador de número de diapositiva"/>
          <p:cNvSpPr>
            <a:spLocks noGrp="1"/>
          </p:cNvSpPr>
          <p:nvPr>
            <p:ph type="sldNum" sz="quarter" idx="12"/>
          </p:nvPr>
        </p:nvSpPr>
        <p:spPr/>
        <p:txBody>
          <a:bodyPr/>
          <a:lstStyle/>
          <a:p>
            <a:pPr>
              <a:defRPr/>
            </a:pPr>
            <a:fld id="{C39CDECD-4623-4F02-93B3-3CA3104FEAB2}" type="slidenum">
              <a:rPr lang="es-ES" smtClean="0"/>
              <a:pPr>
                <a:defRPr/>
              </a:pPr>
              <a:t>22</a:t>
            </a:fld>
            <a:endParaRPr lang="es-ES"/>
          </a:p>
        </p:txBody>
      </p:sp>
      <p:pic>
        <p:nvPicPr>
          <p:cNvPr id="30105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199" y="1484784"/>
            <a:ext cx="4038600" cy="3341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1059"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220072" y="1491717"/>
            <a:ext cx="3236166" cy="3335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59E46239-1E9E-4902-9086-F06E49C90CD8}"/>
                  </a:ext>
                </a:extLst>
              </p:cNvPr>
              <p:cNvSpPr/>
              <p:nvPr/>
            </p:nvSpPr>
            <p:spPr>
              <a:xfrm>
                <a:off x="827584" y="5085184"/>
                <a:ext cx="3710439" cy="12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ES" sz="3200" i="1">
                              <a:solidFill>
                                <a:srgbClr val="000000"/>
                              </a:solidFill>
                              <a:latin typeface="Cambria Math" panose="02040503050406030204" pitchFamily="18" charset="0"/>
                            </a:rPr>
                          </m:ctrlPr>
                        </m:fPr>
                        <m:num>
                          <m:r>
                            <m:rPr>
                              <m:sty m:val="p"/>
                            </m:rPr>
                            <a:rPr lang="es-ES" sz="3200" i="1">
                              <a:solidFill>
                                <a:srgbClr val="000000"/>
                              </a:solidFill>
                              <a:latin typeface="Cambria Math" panose="02040503050406030204" pitchFamily="18" charset="0"/>
                            </a:rPr>
                            <m:t>Δ</m:t>
                          </m:r>
                          <m:r>
                            <a:rPr lang="es-ES" sz="3200" i="1">
                              <a:solidFill>
                                <a:srgbClr val="000000"/>
                              </a:solidFill>
                              <a:latin typeface="Cambria Math" panose="02040503050406030204" pitchFamily="18" charset="0"/>
                            </a:rPr>
                            <m:t>𝑇</m:t>
                          </m:r>
                        </m:num>
                        <m:den>
                          <m:sSub>
                            <m:sSubPr>
                              <m:ctrlPr>
                                <a:rPr lang="es-ES" sz="3200" i="1">
                                  <a:solidFill>
                                    <a:srgbClr val="000000"/>
                                  </a:solidFill>
                                  <a:latin typeface="Cambria Math" panose="02040503050406030204" pitchFamily="18" charset="0"/>
                                </a:rPr>
                              </m:ctrlPr>
                            </m:sSubPr>
                            <m:e>
                              <m:r>
                                <a:rPr lang="es-ES" sz="3200" i="1">
                                  <a:solidFill>
                                    <a:srgbClr val="000000"/>
                                  </a:solidFill>
                                  <a:latin typeface="Cambria Math" panose="02040503050406030204" pitchFamily="18" charset="0"/>
                                </a:rPr>
                                <m:t>𝑇</m:t>
                              </m:r>
                            </m:e>
                            <m:sub>
                              <m:r>
                                <a:rPr lang="es-ES" sz="3200" i="1">
                                  <a:solidFill>
                                    <a:srgbClr val="000000"/>
                                  </a:solidFill>
                                  <a:latin typeface="Cambria Math" panose="02040503050406030204" pitchFamily="18" charset="0"/>
                                </a:rPr>
                                <m:t>𝑝𝑘</m:t>
                              </m:r>
                            </m:sub>
                          </m:sSub>
                        </m:den>
                      </m:f>
                      <m:r>
                        <a:rPr lang="es-ES" sz="3200" i="1">
                          <a:solidFill>
                            <a:srgbClr val="000000"/>
                          </a:solidFill>
                          <a:latin typeface="Cambria Math" panose="02040503050406030204" pitchFamily="18" charset="0"/>
                        </a:rPr>
                        <m:t>=1−</m:t>
                      </m:r>
                      <m:func>
                        <m:funcPr>
                          <m:ctrlPr>
                            <a:rPr lang="es-ES" sz="3200" i="1">
                              <a:solidFill>
                                <a:srgbClr val="000000"/>
                              </a:solidFill>
                              <a:latin typeface="Cambria Math" panose="02040503050406030204" pitchFamily="18" charset="0"/>
                            </a:rPr>
                          </m:ctrlPr>
                        </m:funcPr>
                        <m:fName>
                          <m:r>
                            <m:rPr>
                              <m:sty m:val="p"/>
                            </m:rPr>
                            <a:rPr lang="es-ES" sz="3200">
                              <a:solidFill>
                                <a:srgbClr val="000000"/>
                              </a:solidFill>
                              <a:latin typeface="Cambria Math" panose="02040503050406030204" pitchFamily="18" charset="0"/>
                            </a:rPr>
                            <m:t>cos</m:t>
                          </m:r>
                        </m:fName>
                        <m:e>
                          <m:d>
                            <m:dPr>
                              <m:ctrlPr>
                                <a:rPr lang="es-ES" sz="3200" i="1">
                                  <a:solidFill>
                                    <a:srgbClr val="000000"/>
                                  </a:solidFill>
                                  <a:latin typeface="Cambria Math" panose="02040503050406030204" pitchFamily="18" charset="0"/>
                                </a:rPr>
                              </m:ctrlPr>
                            </m:dPr>
                            <m:e>
                              <m:f>
                                <m:fPr>
                                  <m:ctrlPr>
                                    <a:rPr lang="es-ES" sz="3200" i="1">
                                      <a:solidFill>
                                        <a:srgbClr val="000000"/>
                                      </a:solidFill>
                                      <a:latin typeface="Cambria Math" panose="02040503050406030204" pitchFamily="18" charset="0"/>
                                    </a:rPr>
                                  </m:ctrlPr>
                                </m:fPr>
                                <m:num>
                                  <m:r>
                                    <a:rPr lang="es-ES" sz="3200" i="1">
                                      <a:solidFill>
                                        <a:srgbClr val="000000"/>
                                      </a:solidFill>
                                      <a:latin typeface="Cambria Math" panose="02040503050406030204" pitchFamily="18" charset="0"/>
                                    </a:rPr>
                                    <m:t>𝜋</m:t>
                                  </m:r>
                                </m:num>
                                <m:den>
                                  <m:sSub>
                                    <m:sSubPr>
                                      <m:ctrlPr>
                                        <a:rPr lang="es-ES" sz="3200" i="1">
                                          <a:solidFill>
                                            <a:srgbClr val="000000"/>
                                          </a:solidFill>
                                          <a:latin typeface="Cambria Math" panose="02040503050406030204" pitchFamily="18" charset="0"/>
                                        </a:rPr>
                                      </m:ctrlPr>
                                    </m:sSubPr>
                                    <m:e>
                                      <m:r>
                                        <a:rPr lang="es-ES" sz="3200" i="1">
                                          <a:solidFill>
                                            <a:srgbClr val="000000"/>
                                          </a:solidFill>
                                          <a:latin typeface="Cambria Math" panose="02040503050406030204" pitchFamily="18" charset="0"/>
                                        </a:rPr>
                                        <m:t>𝑁</m:t>
                                      </m:r>
                                    </m:e>
                                    <m:sub>
                                      <m:r>
                                        <a:rPr lang="es-ES" sz="3200" i="1">
                                          <a:solidFill>
                                            <a:srgbClr val="000000"/>
                                          </a:solidFill>
                                          <a:latin typeface="Cambria Math" panose="02040503050406030204" pitchFamily="18" charset="0"/>
                                        </a:rPr>
                                        <m:t>𝑏</m:t>
                                      </m:r>
                                    </m:sub>
                                  </m:sSub>
                                </m:den>
                              </m:f>
                            </m:e>
                          </m:d>
                        </m:e>
                      </m:func>
                    </m:oMath>
                  </m:oMathPara>
                </a14:m>
                <a:endParaRPr lang="es-ES" sz="3200" dirty="0"/>
              </a:p>
            </p:txBody>
          </p:sp>
        </mc:Choice>
        <mc:Fallback xmlns="">
          <p:sp>
            <p:nvSpPr>
              <p:cNvPr id="3" name="Rectángulo 2">
                <a:extLst>
                  <a:ext uri="{FF2B5EF4-FFF2-40B4-BE49-F238E27FC236}">
                    <a16:creationId xmlns:a16="http://schemas.microsoft.com/office/drawing/2014/main" id="{59E46239-1E9E-4902-9086-F06E49C90CD8}"/>
                  </a:ext>
                </a:extLst>
              </p:cNvPr>
              <p:cNvSpPr>
                <a:spLocks noRot="1" noChangeAspect="1" noMove="1" noResize="1" noEditPoints="1" noAdjustHandles="1" noChangeArrowheads="1" noChangeShapeType="1" noTextEdit="1"/>
              </p:cNvSpPr>
              <p:nvPr/>
            </p:nvSpPr>
            <p:spPr>
              <a:xfrm>
                <a:off x="827584" y="5085184"/>
                <a:ext cx="3710439" cy="1207831"/>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28284311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Constant torque</a:t>
            </a:r>
          </a:p>
        </p:txBody>
      </p:sp>
      <p:pic>
        <p:nvPicPr>
          <p:cNvPr id="302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0270" y="1180672"/>
            <a:ext cx="5483460" cy="3448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23</a:t>
            </a:fld>
            <a:endParaRPr lang="es-ES"/>
          </a:p>
        </p:txBody>
      </p:sp>
      <p:pic>
        <p:nvPicPr>
          <p:cNvPr id="5" name="7 Marcador de contenido" descr="fig1">
            <a:extLst>
              <a:ext uri="{FF2B5EF4-FFF2-40B4-BE49-F238E27FC236}">
                <a16:creationId xmlns:a16="http://schemas.microsoft.com/office/drawing/2014/main" id="{282042EA-F94A-4019-8DCB-675E7451A761}"/>
              </a:ext>
            </a:extLst>
          </p:cNvPr>
          <p:cNvPicPr>
            <a:picLocks noChangeAspect="1"/>
          </p:cNvPicPr>
          <p:nvPr/>
        </p:nvPicPr>
        <p:blipFill>
          <a:blip r:embed="rId3" cstate="print"/>
          <a:stretch>
            <a:fillRect/>
          </a:stretch>
        </p:blipFill>
        <p:spPr>
          <a:xfrm>
            <a:off x="1362470" y="4446650"/>
            <a:ext cx="6419059" cy="2274825"/>
          </a:xfrm>
          <a:prstGeom prst="rect">
            <a:avLst/>
          </a:prstGeom>
        </p:spPr>
      </p:pic>
      <p:sp>
        <p:nvSpPr>
          <p:cNvPr id="3" name="Marcador de pie de página 2">
            <a:extLst>
              <a:ext uri="{FF2B5EF4-FFF2-40B4-BE49-F238E27FC236}">
                <a16:creationId xmlns:a16="http://schemas.microsoft.com/office/drawing/2014/main" id="{6F6114E2-CBA8-4F71-8575-25B383A4CD49}"/>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42004874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Back electromotive force</a:t>
            </a:r>
          </a:p>
        </p:txBody>
      </p:sp>
      <p:sp>
        <p:nvSpPr>
          <p:cNvPr id="3" name="2 Marcador de contenido"/>
          <p:cNvSpPr>
            <a:spLocks noGrp="1"/>
          </p:cNvSpPr>
          <p:nvPr>
            <p:ph idx="1"/>
          </p:nvPr>
        </p:nvSpPr>
        <p:spPr>
          <a:xfrm>
            <a:off x="457200" y="3929066"/>
            <a:ext cx="8229600" cy="2197097"/>
          </a:xfrm>
        </p:spPr>
        <p:txBody>
          <a:bodyPr>
            <a:normAutofit/>
          </a:bodyPr>
          <a:lstStyle/>
          <a:p>
            <a:r>
              <a:rPr lang="en-GB" noProof="0" dirty="0"/>
              <a:t>A variable time flux linkage induces a voltage in a winding (back emf). Lenz or Faraday law</a:t>
            </a:r>
          </a:p>
        </p:txBody>
      </p:sp>
      <p:pic>
        <p:nvPicPr>
          <p:cNvPr id="8" name="Picture 3"/>
          <p:cNvPicPr>
            <a:picLocks noChangeAspect="1" noChangeArrowheads="1"/>
          </p:cNvPicPr>
          <p:nvPr/>
        </p:nvPicPr>
        <p:blipFill>
          <a:blip r:embed="rId4" cstate="print"/>
          <a:srcRect/>
          <a:stretch>
            <a:fillRect/>
          </a:stretch>
        </p:blipFill>
        <p:spPr>
          <a:xfrm>
            <a:off x="323528" y="1484784"/>
            <a:ext cx="4330700" cy="2192338"/>
          </a:xfrm>
          <a:prstGeom prst="rect">
            <a:avLst/>
          </a:prstGeom>
          <a:noFill/>
          <a:ln/>
        </p:spPr>
      </p:pic>
      <p:graphicFrame>
        <p:nvGraphicFramePr>
          <p:cNvPr id="927748" name="Object 4"/>
          <p:cNvGraphicFramePr>
            <a:graphicFrameLocks noChangeAspect="1"/>
          </p:cNvGraphicFramePr>
          <p:nvPr/>
        </p:nvGraphicFramePr>
        <p:xfrm>
          <a:off x="3923928" y="5085184"/>
          <a:ext cx="1039813" cy="671513"/>
        </p:xfrm>
        <a:graphic>
          <a:graphicData uri="http://schemas.openxmlformats.org/presentationml/2006/ole">
            <mc:AlternateContent xmlns:mc="http://schemas.openxmlformats.org/markup-compatibility/2006">
              <mc:Choice xmlns:v="urn:schemas-microsoft-com:vml" Requires="v">
                <p:oleObj spid="_x0000_s5122" name="Equation" r:id="rId5" imgW="609480" imgH="393480" progId="Equation.DSMT4">
                  <p:embed/>
                </p:oleObj>
              </mc:Choice>
              <mc:Fallback>
                <p:oleObj name="Equation" r:id="rId5" imgW="609480" imgH="393480" progId="Equation.DSMT4">
                  <p:embed/>
                  <p:pic>
                    <p:nvPicPr>
                      <p:cNvPr id="92774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928" y="5085184"/>
                        <a:ext cx="1039813" cy="671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8 Marcador de contenido" descr="Fig111.jpg"/>
          <p:cNvPicPr>
            <a:picLocks noChangeAspect="1"/>
          </p:cNvPicPr>
          <p:nvPr/>
        </p:nvPicPr>
        <p:blipFill>
          <a:blip r:embed="rId7" cstate="print"/>
          <a:stretch>
            <a:fillRect/>
          </a:stretch>
        </p:blipFill>
        <p:spPr>
          <a:xfrm>
            <a:off x="4716016" y="1166358"/>
            <a:ext cx="3672408" cy="2811762"/>
          </a:xfrm>
          <a:prstGeom prst="rect">
            <a:avLst/>
          </a:prstGeom>
        </p:spPr>
      </p:pic>
      <p:sp>
        <p:nvSpPr>
          <p:cNvPr id="7" name="Marcador de número de diapositiva 6"/>
          <p:cNvSpPr>
            <a:spLocks noGrp="1"/>
          </p:cNvSpPr>
          <p:nvPr>
            <p:ph type="sldNum" sz="quarter" idx="12"/>
          </p:nvPr>
        </p:nvSpPr>
        <p:spPr/>
        <p:txBody>
          <a:bodyPr/>
          <a:lstStyle/>
          <a:p>
            <a:fld id="{2739DF3F-EA59-48BB-8077-1FD00010D04E}" type="slidenum">
              <a:rPr lang="es-ES" smtClean="0"/>
              <a:pPr/>
              <a:t>24</a:t>
            </a:fld>
            <a:endParaRPr lang="es-ES"/>
          </a:p>
        </p:txBody>
      </p:sp>
      <p:sp>
        <p:nvSpPr>
          <p:cNvPr id="4" name="Marcador de pie de página 3">
            <a:extLst>
              <a:ext uri="{FF2B5EF4-FFF2-40B4-BE49-F238E27FC236}">
                <a16:creationId xmlns:a16="http://schemas.microsoft.com/office/drawing/2014/main" id="{ED2A4611-9E43-41FB-956A-A17F7B51650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674522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CF575E-E998-4E6F-9158-A4AAF16C76C1}"/>
              </a:ext>
            </a:extLst>
          </p:cNvPr>
          <p:cNvSpPr>
            <a:spLocks noGrp="1"/>
          </p:cNvSpPr>
          <p:nvPr>
            <p:ph type="title"/>
          </p:nvPr>
        </p:nvSpPr>
        <p:spPr/>
        <p:txBody>
          <a:bodyPr/>
          <a:lstStyle/>
          <a:p>
            <a:r>
              <a:rPr lang="en-GB" noProof="0" dirty="0"/>
              <a:t>DC motors</a:t>
            </a:r>
          </a:p>
        </p:txBody>
      </p:sp>
      <p:sp>
        <p:nvSpPr>
          <p:cNvPr id="3" name="Marcador de contenido 2">
            <a:extLst>
              <a:ext uri="{FF2B5EF4-FFF2-40B4-BE49-F238E27FC236}">
                <a16:creationId xmlns:a16="http://schemas.microsoft.com/office/drawing/2014/main" id="{E0CEC28E-5D4C-4297-B82C-D0A6E54647A3}"/>
              </a:ext>
            </a:extLst>
          </p:cNvPr>
          <p:cNvSpPr>
            <a:spLocks noGrp="1"/>
          </p:cNvSpPr>
          <p:nvPr>
            <p:ph idx="1"/>
          </p:nvPr>
        </p:nvSpPr>
        <p:spPr/>
        <p:txBody>
          <a:bodyPr/>
          <a:lstStyle/>
          <a:p>
            <a:pPr>
              <a:buClr>
                <a:srgbClr val="92D050"/>
              </a:buClr>
              <a:buFont typeface="Wingdings" panose="05000000000000000000" pitchFamily="2" charset="2"/>
              <a:buChar char="ü"/>
            </a:pPr>
            <a:r>
              <a:rPr lang="en-GB" noProof="0" dirty="0"/>
              <a:t>Easy to control torque/speed</a:t>
            </a:r>
          </a:p>
          <a:p>
            <a:pPr>
              <a:buClr>
                <a:srgbClr val="92D050"/>
              </a:buClr>
              <a:buFont typeface="Wingdings" panose="05000000000000000000" pitchFamily="2" charset="2"/>
              <a:buChar char="ü"/>
            </a:pPr>
            <a:r>
              <a:rPr lang="en-GB" noProof="0" dirty="0"/>
              <a:t>Widely known</a:t>
            </a:r>
          </a:p>
          <a:p>
            <a:pPr>
              <a:buClr>
                <a:srgbClr val="92D050"/>
              </a:buClr>
              <a:buFont typeface="Wingdings" panose="05000000000000000000" pitchFamily="2" charset="2"/>
              <a:buChar char="ü"/>
            </a:pPr>
            <a:r>
              <a:rPr lang="en-GB" noProof="0" dirty="0"/>
              <a:t>Low-cost</a:t>
            </a:r>
          </a:p>
          <a:p>
            <a:pPr>
              <a:buClr>
                <a:srgbClr val="92D050"/>
              </a:buClr>
              <a:buFont typeface="Wingdings" panose="05000000000000000000" pitchFamily="2" charset="2"/>
              <a:buChar char="ü"/>
            </a:pPr>
            <a:endParaRPr lang="en-GB" noProof="0" dirty="0"/>
          </a:p>
          <a:p>
            <a:pPr>
              <a:buClr>
                <a:srgbClr val="FF0000"/>
              </a:buClr>
              <a:buFont typeface="Calibri" panose="020F0502020204030204" pitchFamily="34" charset="0"/>
              <a:buChar char="×"/>
            </a:pPr>
            <a:r>
              <a:rPr lang="en-GB" noProof="0" dirty="0"/>
              <a:t>Low power (200 W)</a:t>
            </a:r>
          </a:p>
          <a:p>
            <a:pPr>
              <a:buClr>
                <a:srgbClr val="FF0000"/>
              </a:buClr>
              <a:buFont typeface="Calibri" panose="020F0502020204030204" pitchFamily="34" charset="0"/>
              <a:buChar char="×"/>
            </a:pPr>
            <a:r>
              <a:rPr lang="en-GB" noProof="0" dirty="0"/>
              <a:t>Low efficiency (70 %)</a:t>
            </a:r>
          </a:p>
          <a:p>
            <a:pPr>
              <a:buClr>
                <a:srgbClr val="FF0000"/>
              </a:buClr>
              <a:buFont typeface="Calibri" panose="020F0502020204030204" pitchFamily="34" charset="0"/>
              <a:buChar char="×"/>
            </a:pPr>
            <a:r>
              <a:rPr lang="en-GB" noProof="0" dirty="0"/>
              <a:t>High maintenance (brushes)</a:t>
            </a:r>
          </a:p>
        </p:txBody>
      </p:sp>
      <p:sp>
        <p:nvSpPr>
          <p:cNvPr id="4" name="Marcador de pie de página 3">
            <a:extLst>
              <a:ext uri="{FF2B5EF4-FFF2-40B4-BE49-F238E27FC236}">
                <a16:creationId xmlns:a16="http://schemas.microsoft.com/office/drawing/2014/main" id="{513B2E0D-8D4C-4DC0-A487-2CAEE12226DA}"/>
              </a:ext>
            </a:extLst>
          </p:cNvPr>
          <p:cNvSpPr>
            <a:spLocks noGrp="1"/>
          </p:cNvSpPr>
          <p:nvPr>
            <p:ph type="ftr" sz="quarter" idx="11"/>
          </p:nvPr>
        </p:nvSpPr>
        <p:spPr/>
        <p:txBody>
          <a:bodyPr/>
          <a:lstStyle/>
          <a:p>
            <a:r>
              <a:rPr lang="es-ES"/>
              <a:t>Motors elèctrics</a:t>
            </a:r>
          </a:p>
        </p:txBody>
      </p:sp>
      <p:sp>
        <p:nvSpPr>
          <p:cNvPr id="5" name="Marcador de número de diapositiva 4">
            <a:extLst>
              <a:ext uri="{FF2B5EF4-FFF2-40B4-BE49-F238E27FC236}">
                <a16:creationId xmlns:a16="http://schemas.microsoft.com/office/drawing/2014/main" id="{2884E25A-8B0E-4334-9736-71E62301DA60}"/>
              </a:ext>
            </a:extLst>
          </p:cNvPr>
          <p:cNvSpPr>
            <a:spLocks noGrp="1"/>
          </p:cNvSpPr>
          <p:nvPr>
            <p:ph type="sldNum" sz="quarter" idx="12"/>
          </p:nvPr>
        </p:nvSpPr>
        <p:spPr/>
        <p:txBody>
          <a:bodyPr/>
          <a:lstStyle/>
          <a:p>
            <a:fld id="{D7BAC799-D714-4178-B6DE-248E8916635A}" type="slidenum">
              <a:rPr lang="es-ES" smtClean="0"/>
              <a:t>25</a:t>
            </a:fld>
            <a:endParaRPr lang="es-ES"/>
          </a:p>
        </p:txBody>
      </p:sp>
      <p:pic>
        <p:nvPicPr>
          <p:cNvPr id="5122" name="Picture 2" descr="https://us.aspina-group.com/en/learning-zone/columns/img/mv-columns-what-is-001-01_1.jpg">
            <a:extLst>
              <a:ext uri="{FF2B5EF4-FFF2-40B4-BE49-F238E27FC236}">
                <a16:creationId xmlns:a16="http://schemas.microsoft.com/office/drawing/2014/main" id="{05D7FB74-29EC-4575-9FEC-79BE752CD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688" y="1384110"/>
            <a:ext cx="3029712" cy="1704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brushlessSSC1_Photo9">
            <a:extLst>
              <a:ext uri="{FF2B5EF4-FFF2-40B4-BE49-F238E27FC236}">
                <a16:creationId xmlns:a16="http://schemas.microsoft.com/office/drawing/2014/main" id="{59EFED63-BA5B-4935-8576-FE6A598DCE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728" y="3087781"/>
            <a:ext cx="3297843" cy="236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49080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GB" noProof="0" dirty="0"/>
              <a:t>DC motor dynamic model and equations</a:t>
            </a:r>
          </a:p>
        </p:txBody>
      </p:sp>
      <p:graphicFrame>
        <p:nvGraphicFramePr>
          <p:cNvPr id="25603" name="Object 3"/>
          <p:cNvGraphicFramePr>
            <a:graphicFrameLocks noChangeAspect="1"/>
          </p:cNvGraphicFramePr>
          <p:nvPr/>
        </p:nvGraphicFramePr>
        <p:xfrm>
          <a:off x="5364088" y="1700808"/>
          <a:ext cx="2644775" cy="2254250"/>
        </p:xfrm>
        <a:graphic>
          <a:graphicData uri="http://schemas.openxmlformats.org/presentationml/2006/ole">
            <mc:AlternateContent xmlns:mc="http://schemas.openxmlformats.org/markup-compatibility/2006">
              <mc:Choice xmlns:v="urn:schemas-microsoft-com:vml" Requires="v">
                <p:oleObj spid="_x0000_s6146" name="Equation" r:id="rId3" imgW="1549080" imgH="1320480" progId="Equation.DSMT4">
                  <p:embed/>
                </p:oleObj>
              </mc:Choice>
              <mc:Fallback>
                <p:oleObj name="Equation" r:id="rId3" imgW="1549080" imgH="1320480" progId="Equation.DSMT4">
                  <p:embed/>
                  <p:pic>
                    <p:nvPicPr>
                      <p:cNvPr id="256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700808"/>
                        <a:ext cx="2644775" cy="2254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4" name="Picture 4"/>
          <p:cNvPicPr>
            <a:picLocks noChangeAspect="1" noChangeArrowheads="1"/>
          </p:cNvPicPr>
          <p:nvPr/>
        </p:nvPicPr>
        <p:blipFill>
          <a:blip r:embed="rId5" cstate="print"/>
          <a:srcRect/>
          <a:stretch>
            <a:fillRect/>
          </a:stretch>
        </p:blipFill>
        <p:spPr bwMode="auto">
          <a:xfrm>
            <a:off x="539552" y="1628800"/>
            <a:ext cx="4464496" cy="2036798"/>
          </a:xfrm>
          <a:prstGeom prst="rect">
            <a:avLst/>
          </a:prstGeom>
          <a:noFill/>
          <a:ln w="9525">
            <a:noFill/>
            <a:miter lim="800000"/>
            <a:headEnd/>
            <a:tailEnd/>
          </a:ln>
          <a:effectLst/>
        </p:spPr>
      </p:pic>
      <p:pic>
        <p:nvPicPr>
          <p:cNvPr id="8" name="Picture 4"/>
          <p:cNvPicPr>
            <a:picLocks noChangeAspect="1" noChangeArrowheads="1"/>
          </p:cNvPicPr>
          <p:nvPr/>
        </p:nvPicPr>
        <p:blipFill>
          <a:blip r:embed="rId6" cstate="print"/>
          <a:srcRect/>
          <a:stretch>
            <a:fillRect/>
          </a:stretch>
        </p:blipFill>
        <p:spPr bwMode="auto">
          <a:xfrm>
            <a:off x="467544" y="3861048"/>
            <a:ext cx="5933420" cy="2311804"/>
          </a:xfrm>
          <a:prstGeom prst="rect">
            <a:avLst/>
          </a:prstGeom>
          <a:noFill/>
          <a:ln w="9525">
            <a:noFill/>
            <a:miter lim="800000"/>
            <a:headEnd/>
            <a:tailEnd/>
          </a:ln>
          <a:effectLst/>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26</a:t>
            </a:fld>
            <a:endParaRPr lang="es-ES"/>
          </a:p>
        </p:txBody>
      </p:sp>
      <p:sp>
        <p:nvSpPr>
          <p:cNvPr id="3" name="Marcador de pie de página 2">
            <a:extLst>
              <a:ext uri="{FF2B5EF4-FFF2-40B4-BE49-F238E27FC236}">
                <a16:creationId xmlns:a16="http://schemas.microsoft.com/office/drawing/2014/main" id="{245C981B-7518-4332-B0B5-444FB4B2419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22200813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GB" noProof="0" dirty="0"/>
              <a:t>DC steady state motor model and equations</a:t>
            </a:r>
          </a:p>
        </p:txBody>
      </p:sp>
      <p:pic>
        <p:nvPicPr>
          <p:cNvPr id="8" name="7 Marcador de contenido" descr="Fig113.jpg"/>
          <p:cNvPicPr>
            <a:picLocks noGrp="1" noChangeAspect="1"/>
          </p:cNvPicPr>
          <p:nvPr>
            <p:ph sz="half" idx="1"/>
          </p:nvPr>
        </p:nvPicPr>
        <p:blipFill>
          <a:blip r:embed="rId3" cstate="print"/>
          <a:stretch>
            <a:fillRect/>
          </a:stretch>
        </p:blipFill>
        <p:spPr>
          <a:xfrm>
            <a:off x="323528" y="3356992"/>
            <a:ext cx="4038600" cy="2953255"/>
          </a:xfrm>
        </p:spPr>
      </p:pic>
      <p:pic>
        <p:nvPicPr>
          <p:cNvPr id="9" name="8 Marcador de contenido" descr="Fig115.jpg"/>
          <p:cNvPicPr>
            <a:picLocks noGrp="1" noChangeAspect="1"/>
          </p:cNvPicPr>
          <p:nvPr>
            <p:ph sz="half" idx="2"/>
          </p:nvPr>
        </p:nvPicPr>
        <p:blipFill>
          <a:blip r:embed="rId4" cstate="print"/>
          <a:stretch>
            <a:fillRect/>
          </a:stretch>
        </p:blipFill>
        <p:spPr>
          <a:xfrm>
            <a:off x="4860032" y="2852936"/>
            <a:ext cx="4038600" cy="3338395"/>
          </a:xfrm>
        </p:spPr>
      </p:pic>
      <p:graphicFrame>
        <p:nvGraphicFramePr>
          <p:cNvPr id="930819" name="12 Marcador de contenido"/>
          <p:cNvGraphicFramePr>
            <a:graphicFrameLocks noChangeAspect="1"/>
          </p:cNvGraphicFramePr>
          <p:nvPr/>
        </p:nvGraphicFramePr>
        <p:xfrm>
          <a:off x="467544" y="1268760"/>
          <a:ext cx="2414587" cy="1939925"/>
        </p:xfrm>
        <a:graphic>
          <a:graphicData uri="http://schemas.openxmlformats.org/presentationml/2006/ole">
            <mc:AlternateContent xmlns:mc="http://schemas.openxmlformats.org/markup-compatibility/2006">
              <mc:Choice xmlns:v="urn:schemas-microsoft-com:vml" Requires="v">
                <p:oleObj spid="_x0000_s7170" name="Equation" r:id="rId5" imgW="1485720" imgH="1193760" progId="Equation.DSMT4">
                  <p:embed/>
                </p:oleObj>
              </mc:Choice>
              <mc:Fallback>
                <p:oleObj name="Equation" r:id="rId5" imgW="1485720" imgH="1193760" progId="Equation.DSMT4">
                  <p:embed/>
                  <p:pic>
                    <p:nvPicPr>
                      <p:cNvPr id="930819" name="12 Marcador de contenid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1268760"/>
                        <a:ext cx="2414587" cy="19399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0" name="16 Marcador de contenido" descr="Fig116.jpg"/>
          <p:cNvPicPr>
            <a:picLocks noChangeAspect="1"/>
          </p:cNvPicPr>
          <p:nvPr/>
        </p:nvPicPr>
        <p:blipFill>
          <a:blip r:embed="rId7" cstate="print"/>
          <a:stretch>
            <a:fillRect/>
          </a:stretch>
        </p:blipFill>
        <p:spPr>
          <a:xfrm>
            <a:off x="2915815" y="1484784"/>
            <a:ext cx="3150915" cy="2016224"/>
          </a:xfrm>
          <a:prstGeom prst="rect">
            <a:avLst/>
          </a:prstGeom>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27</a:t>
            </a:fld>
            <a:endParaRPr lang="es-ES"/>
          </a:p>
        </p:txBody>
      </p:sp>
      <p:sp>
        <p:nvSpPr>
          <p:cNvPr id="3" name="Marcador de pie de página 2">
            <a:extLst>
              <a:ext uri="{FF2B5EF4-FFF2-40B4-BE49-F238E27FC236}">
                <a16:creationId xmlns:a16="http://schemas.microsoft.com/office/drawing/2014/main" id="{7F75EFC9-70DE-4C70-B83C-20FDCE1EDBB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73556298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Example</a:t>
            </a:r>
          </a:p>
        </p:txBody>
      </p:sp>
      <p:sp>
        <p:nvSpPr>
          <p:cNvPr id="11" name="10 Marcador de texto"/>
          <p:cNvSpPr>
            <a:spLocks noGrp="1"/>
          </p:cNvSpPr>
          <p:nvPr>
            <p:ph type="body" idx="1"/>
          </p:nvPr>
        </p:nvSpPr>
        <p:spPr/>
        <p:txBody>
          <a:bodyPr/>
          <a:lstStyle/>
          <a:p>
            <a:r>
              <a:rPr lang="en-GB" noProof="0" dirty="0"/>
              <a:t>DC motor parameters</a:t>
            </a:r>
          </a:p>
        </p:txBody>
      </p:sp>
      <p:sp>
        <p:nvSpPr>
          <p:cNvPr id="13" name="12 Marcador de texto"/>
          <p:cNvSpPr>
            <a:spLocks noGrp="1"/>
          </p:cNvSpPr>
          <p:nvPr>
            <p:ph type="body" sz="quarter" idx="3"/>
          </p:nvPr>
        </p:nvSpPr>
        <p:spPr/>
        <p:txBody>
          <a:bodyPr>
            <a:normAutofit fontScale="92500" lnSpcReduction="20000"/>
          </a:bodyPr>
          <a:lstStyle/>
          <a:p>
            <a:r>
              <a:rPr lang="en-GB" noProof="0" dirty="0"/>
              <a:t>Speed, current and torque performance</a:t>
            </a:r>
          </a:p>
        </p:txBody>
      </p:sp>
      <p:graphicFrame>
        <p:nvGraphicFramePr>
          <p:cNvPr id="15" name="14 Marcador de contenido"/>
          <p:cNvGraphicFramePr>
            <a:graphicFrameLocks noGrp="1" noChangeAspect="1"/>
          </p:cNvGraphicFramePr>
          <p:nvPr>
            <p:ph sz="half" idx="2"/>
          </p:nvPr>
        </p:nvGraphicFramePr>
        <p:xfrm>
          <a:off x="993775" y="3067050"/>
          <a:ext cx="2189163" cy="1608138"/>
        </p:xfrm>
        <a:graphic>
          <a:graphicData uri="http://schemas.openxmlformats.org/presentationml/2006/ole">
            <mc:AlternateContent xmlns:mc="http://schemas.openxmlformats.org/markup-compatibility/2006">
              <mc:Choice xmlns:v="urn:schemas-microsoft-com:vml" Requires="v">
                <p:oleObj spid="_x0000_s8194" name="Equation" r:id="rId3" imgW="1244520" imgH="914400" progId="Equation.DSMT4">
                  <p:embed/>
                </p:oleObj>
              </mc:Choice>
              <mc:Fallback>
                <p:oleObj name="Equation" r:id="rId3" imgW="1244520" imgH="914400" progId="Equation.DSMT4">
                  <p:embed/>
                  <p:pic>
                    <p:nvPicPr>
                      <p:cNvPr id="15" name="14 Marcador de conteni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75" y="3067050"/>
                        <a:ext cx="2189163" cy="16081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28004" name="Object 4"/>
          <p:cNvGraphicFramePr>
            <a:graphicFrameLocks noGrp="1" noChangeAspect="1"/>
          </p:cNvGraphicFramePr>
          <p:nvPr>
            <p:ph sz="quarter" idx="4"/>
          </p:nvPr>
        </p:nvGraphicFramePr>
        <p:xfrm>
          <a:off x="4211638" y="2611438"/>
          <a:ext cx="4554537" cy="3201987"/>
        </p:xfrm>
        <a:graphic>
          <a:graphicData uri="http://schemas.openxmlformats.org/presentationml/2006/ole">
            <mc:AlternateContent xmlns:mc="http://schemas.openxmlformats.org/markup-compatibility/2006">
              <mc:Choice xmlns:v="urn:schemas-microsoft-com:vml" Requires="v">
                <p:oleObj spid="_x0000_s8195" name="Equation" r:id="rId5" imgW="3035160" imgH="2133360" progId="Equation.DSMT4">
                  <p:embed/>
                </p:oleObj>
              </mc:Choice>
              <mc:Fallback>
                <p:oleObj name="Equation" r:id="rId5" imgW="3035160" imgH="2133360" progId="Equation.DSMT4">
                  <p:embed/>
                  <p:pic>
                    <p:nvPicPr>
                      <p:cNvPr id="1280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2611438"/>
                        <a:ext cx="4554537" cy="32019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Marcador de número de diapositiva 3"/>
          <p:cNvSpPr>
            <a:spLocks noGrp="1"/>
          </p:cNvSpPr>
          <p:nvPr>
            <p:ph type="sldNum" sz="quarter" idx="12"/>
          </p:nvPr>
        </p:nvSpPr>
        <p:spPr/>
        <p:txBody>
          <a:bodyPr/>
          <a:lstStyle/>
          <a:p>
            <a:fld id="{2739DF3F-EA59-48BB-8077-1FD00010D04E}" type="slidenum">
              <a:rPr lang="es-ES" smtClean="0"/>
              <a:pPr/>
              <a:t>28</a:t>
            </a:fld>
            <a:endParaRPr lang="es-ES"/>
          </a:p>
        </p:txBody>
      </p:sp>
      <p:sp>
        <p:nvSpPr>
          <p:cNvPr id="3" name="Marcador de pie de página 2">
            <a:extLst>
              <a:ext uri="{FF2B5EF4-FFF2-40B4-BE49-F238E27FC236}">
                <a16:creationId xmlns:a16="http://schemas.microsoft.com/office/drawing/2014/main" id="{A6A2F874-0108-4B8F-94C3-C3CBC9EC62DE}"/>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11032544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88320-AE0B-48A0-83EC-4D42A461FD31}"/>
              </a:ext>
            </a:extLst>
          </p:cNvPr>
          <p:cNvSpPr>
            <a:spLocks noGrp="1"/>
          </p:cNvSpPr>
          <p:nvPr>
            <p:ph type="title"/>
          </p:nvPr>
        </p:nvSpPr>
        <p:spPr/>
        <p:txBody>
          <a:bodyPr/>
          <a:lstStyle/>
          <a:p>
            <a:r>
              <a:rPr lang="es-ES" dirty="0" err="1"/>
              <a:t>Operating</a:t>
            </a:r>
            <a:r>
              <a:rPr lang="es-ES" dirty="0"/>
              <a:t> </a:t>
            </a:r>
            <a:r>
              <a:rPr lang="es-ES" dirty="0" err="1"/>
              <a:t>points</a:t>
            </a:r>
            <a:r>
              <a:rPr lang="es-ES" dirty="0"/>
              <a:t> – </a:t>
            </a:r>
            <a:r>
              <a:rPr lang="es-ES" dirty="0" err="1"/>
              <a:t>steady</a:t>
            </a:r>
            <a:r>
              <a:rPr lang="es-ES" dirty="0"/>
              <a:t> </a:t>
            </a:r>
            <a:r>
              <a:rPr lang="es-ES" dirty="0" err="1"/>
              <a:t>state</a:t>
            </a:r>
            <a:endParaRPr lang="es-ES" dirty="0"/>
          </a:p>
        </p:txBody>
      </p:sp>
      <p:pic>
        <p:nvPicPr>
          <p:cNvPr id="6" name="Marcador de contenido 5">
            <a:extLst>
              <a:ext uri="{FF2B5EF4-FFF2-40B4-BE49-F238E27FC236}">
                <a16:creationId xmlns:a16="http://schemas.microsoft.com/office/drawing/2014/main" id="{828F2BE8-8BC4-4B3D-AA72-8BF316B40B39}"/>
              </a:ext>
            </a:extLst>
          </p:cNvPr>
          <p:cNvPicPr>
            <a:picLocks noGrp="1" noChangeAspect="1"/>
          </p:cNvPicPr>
          <p:nvPr>
            <p:ph idx="1"/>
          </p:nvPr>
        </p:nvPicPr>
        <p:blipFill>
          <a:blip r:embed="rId2"/>
          <a:stretch>
            <a:fillRect/>
          </a:stretch>
        </p:blipFill>
        <p:spPr>
          <a:xfrm>
            <a:off x="988363" y="1690689"/>
            <a:ext cx="7167274" cy="4680000"/>
          </a:xfrm>
          <a:prstGeom prst="rect">
            <a:avLst/>
          </a:prstGeom>
        </p:spPr>
      </p:pic>
      <p:sp>
        <p:nvSpPr>
          <p:cNvPr id="4" name="Marcador de pie de página 3">
            <a:extLst>
              <a:ext uri="{FF2B5EF4-FFF2-40B4-BE49-F238E27FC236}">
                <a16:creationId xmlns:a16="http://schemas.microsoft.com/office/drawing/2014/main" id="{587C97C3-EF43-4D5C-BCB5-0ADB1546758C}"/>
              </a:ext>
            </a:extLst>
          </p:cNvPr>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88C45BDB-4906-4071-8D05-A0B43E8D91BE}"/>
              </a:ext>
            </a:extLst>
          </p:cNvPr>
          <p:cNvSpPr>
            <a:spLocks noGrp="1"/>
          </p:cNvSpPr>
          <p:nvPr>
            <p:ph type="sldNum" sz="quarter" idx="12"/>
          </p:nvPr>
        </p:nvSpPr>
        <p:spPr/>
        <p:txBody>
          <a:bodyPr/>
          <a:lstStyle/>
          <a:p>
            <a:fld id="{48720E8F-DDEB-4FA4-998C-48974930A4F0}" type="slidenum">
              <a:rPr lang="es-ES" smtClean="0"/>
              <a:t>29</a:t>
            </a:fld>
            <a:endParaRPr lang="es-ES"/>
          </a:p>
        </p:txBody>
      </p:sp>
    </p:spTree>
    <p:extLst>
      <p:ext uri="{BB962C8B-B14F-4D97-AF65-F5344CB8AC3E}">
        <p14:creationId xmlns:p14="http://schemas.microsoft.com/office/powerpoint/2010/main" val="30877715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US" noProof="0"/>
              <a:t>Mechanical system to control</a:t>
            </a:r>
            <a:endParaRPr lang="en-US" noProof="0" dirty="0"/>
          </a:p>
        </p:txBody>
      </p:sp>
      <p:sp>
        <p:nvSpPr>
          <p:cNvPr id="3" name="Contenidor de contingut 2"/>
          <p:cNvSpPr>
            <a:spLocks noGrp="1"/>
          </p:cNvSpPr>
          <p:nvPr>
            <p:ph sz="half" idx="1"/>
          </p:nvPr>
        </p:nvSpPr>
        <p:spPr/>
        <p:txBody>
          <a:bodyPr/>
          <a:lstStyle/>
          <a:p>
            <a:r>
              <a:rPr lang="en-US" b="1" noProof="0" dirty="0"/>
              <a:t>Main objective</a:t>
            </a:r>
            <a:r>
              <a:rPr lang="en-US" noProof="0" dirty="0"/>
              <a:t>: </a:t>
            </a:r>
            <a:r>
              <a:rPr lang="en-US" b="1" noProof="0" dirty="0"/>
              <a:t>desired position/speed/torque profile</a:t>
            </a:r>
          </a:p>
          <a:p>
            <a:r>
              <a:rPr lang="en-US" dirty="0"/>
              <a:t>Secondary objectives</a:t>
            </a:r>
          </a:p>
          <a:p>
            <a:pPr lvl="1"/>
            <a:r>
              <a:rPr lang="en-US" dirty="0"/>
              <a:t>Load, drive and people protection</a:t>
            </a:r>
          </a:p>
          <a:p>
            <a:pPr lvl="1"/>
            <a:r>
              <a:rPr lang="en-US" dirty="0"/>
              <a:t>Reliability, robustness</a:t>
            </a:r>
            <a:endParaRPr lang="en-US" noProof="0" dirty="0"/>
          </a:p>
        </p:txBody>
      </p:sp>
      <p:sp>
        <p:nvSpPr>
          <p:cNvPr id="5" name="Marcador de pie de página 4"/>
          <p:cNvSpPr>
            <a:spLocks noGrp="1"/>
          </p:cNvSpPr>
          <p:nvPr>
            <p:ph type="ftr" sz="quarter" idx="11"/>
          </p:nvPr>
        </p:nvSpPr>
        <p:spPr/>
        <p:txBody>
          <a:bodyPr/>
          <a:lstStyle/>
          <a:p>
            <a:r>
              <a:rPr lang="en-US"/>
              <a:t>PMSM motor control</a:t>
            </a:r>
            <a:endParaRPr lang="es-ES"/>
          </a:p>
        </p:txBody>
      </p:sp>
      <p:sp>
        <p:nvSpPr>
          <p:cNvPr id="6" name="Marcador de número de diapositiva 5"/>
          <p:cNvSpPr>
            <a:spLocks noGrp="1"/>
          </p:cNvSpPr>
          <p:nvPr>
            <p:ph type="sldNum" sz="quarter" idx="12"/>
          </p:nvPr>
        </p:nvSpPr>
        <p:spPr/>
        <p:txBody>
          <a:bodyPr/>
          <a:lstStyle/>
          <a:p>
            <a:fld id="{2739DF3F-EA59-48BB-8077-1FD00010D04E}" type="slidenum">
              <a:rPr lang="es-ES" smtClean="0"/>
              <a:pPr/>
              <a:t>3</a:t>
            </a:fld>
            <a:endParaRPr lang="es-ES"/>
          </a:p>
        </p:txBody>
      </p:sp>
      <p:pic>
        <p:nvPicPr>
          <p:cNvPr id="2050" name="Picture 2"/>
          <p:cNvPicPr>
            <a:picLocks noChangeAspect="1" noChangeArrowheads="1"/>
          </p:cNvPicPr>
          <p:nvPr/>
        </p:nvPicPr>
        <p:blipFill>
          <a:blip r:embed="rId3" cstate="print"/>
          <a:srcRect/>
          <a:stretch>
            <a:fillRect/>
          </a:stretch>
        </p:blipFill>
        <p:spPr bwMode="auto">
          <a:xfrm>
            <a:off x="1013667" y="4774614"/>
            <a:ext cx="2471645" cy="1581736"/>
          </a:xfrm>
          <a:prstGeom prst="rect">
            <a:avLst/>
          </a:prstGeom>
          <a:noFill/>
          <a:ln w="9525">
            <a:noFill/>
            <a:miter lim="800000"/>
            <a:headEnd/>
            <a:tailEnd/>
          </a:ln>
          <a:effectLst/>
        </p:spPr>
      </p:pic>
      <p:graphicFrame>
        <p:nvGraphicFramePr>
          <p:cNvPr id="2051" name="Object 3"/>
          <p:cNvGraphicFramePr>
            <a:graphicFrameLocks noChangeAspect="1"/>
          </p:cNvGraphicFramePr>
          <p:nvPr>
            <p:extLst/>
          </p:nvPr>
        </p:nvGraphicFramePr>
        <p:xfrm>
          <a:off x="3885574" y="5102959"/>
          <a:ext cx="2365375" cy="1082675"/>
        </p:xfrm>
        <a:graphic>
          <a:graphicData uri="http://schemas.openxmlformats.org/presentationml/2006/ole">
            <mc:AlternateContent xmlns:mc="http://schemas.openxmlformats.org/markup-compatibility/2006">
              <mc:Choice xmlns:v="urn:schemas-microsoft-com:vml" Requires="v">
                <p:oleObj spid="_x0000_s1026" name="Ecuación" r:id="rId4" imgW="1384200" imgH="634680" progId="Equation.3">
                  <p:embed/>
                </p:oleObj>
              </mc:Choice>
              <mc:Fallback>
                <p:oleObj name="Ecuación" r:id="rId4" imgW="1384200" imgH="634680" progId="Equation.3">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574" y="5102959"/>
                        <a:ext cx="23653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2" descr="Four quadrant motion control of an electric motor | Download Scientific  Diagram">
            <a:extLst>
              <a:ext uri="{FF2B5EF4-FFF2-40B4-BE49-F238E27FC236}">
                <a16:creationId xmlns:a16="http://schemas.microsoft.com/office/drawing/2014/main" id="{32CEBEF3-90A9-4021-9A71-D3B37D566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262" y="1489734"/>
            <a:ext cx="3198476" cy="364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0245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80973-E6BF-4E69-8618-1015B62B3FF0}"/>
              </a:ext>
            </a:extLst>
          </p:cNvPr>
          <p:cNvSpPr>
            <a:spLocks noGrp="1"/>
          </p:cNvSpPr>
          <p:nvPr>
            <p:ph type="title"/>
          </p:nvPr>
        </p:nvSpPr>
        <p:spPr/>
        <p:txBody>
          <a:bodyPr/>
          <a:lstStyle/>
          <a:p>
            <a:r>
              <a:rPr lang="es-ES" dirty="0" err="1"/>
              <a:t>Operating</a:t>
            </a:r>
            <a:r>
              <a:rPr lang="es-ES" dirty="0"/>
              <a:t> </a:t>
            </a:r>
            <a:r>
              <a:rPr lang="es-ES" dirty="0" err="1"/>
              <a:t>points</a:t>
            </a:r>
            <a:r>
              <a:rPr lang="es-ES" dirty="0"/>
              <a:t> – </a:t>
            </a:r>
            <a:r>
              <a:rPr lang="es-ES" dirty="0" err="1"/>
              <a:t>steady</a:t>
            </a:r>
            <a:r>
              <a:rPr lang="es-ES" dirty="0"/>
              <a:t> </a:t>
            </a:r>
            <a:r>
              <a:rPr lang="es-ES" dirty="0" err="1"/>
              <a:t>state</a:t>
            </a:r>
            <a:endParaRPr lang="es-ES" dirty="0"/>
          </a:p>
        </p:txBody>
      </p:sp>
      <p:sp>
        <p:nvSpPr>
          <p:cNvPr id="4" name="Marcador de pie de página 3">
            <a:extLst>
              <a:ext uri="{FF2B5EF4-FFF2-40B4-BE49-F238E27FC236}">
                <a16:creationId xmlns:a16="http://schemas.microsoft.com/office/drawing/2014/main" id="{02EE8F11-A609-473C-8DBA-7737C9968576}"/>
              </a:ext>
            </a:extLst>
          </p:cNvPr>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623C669E-CB1D-4121-99D5-F596F6338032}"/>
              </a:ext>
            </a:extLst>
          </p:cNvPr>
          <p:cNvSpPr>
            <a:spLocks noGrp="1"/>
          </p:cNvSpPr>
          <p:nvPr>
            <p:ph type="sldNum" sz="quarter" idx="12"/>
          </p:nvPr>
        </p:nvSpPr>
        <p:spPr/>
        <p:txBody>
          <a:bodyPr/>
          <a:lstStyle/>
          <a:p>
            <a:fld id="{48720E8F-DDEB-4FA4-998C-48974930A4F0}" type="slidenum">
              <a:rPr lang="es-ES" smtClean="0"/>
              <a:t>30</a:t>
            </a:fld>
            <a:endParaRPr lang="es-ES"/>
          </a:p>
        </p:txBody>
      </p:sp>
      <p:pic>
        <p:nvPicPr>
          <p:cNvPr id="8" name="Marcador de contenido 7">
            <a:extLst>
              <a:ext uri="{FF2B5EF4-FFF2-40B4-BE49-F238E27FC236}">
                <a16:creationId xmlns:a16="http://schemas.microsoft.com/office/drawing/2014/main" id="{170E2581-3132-4B06-9614-75FBE0FCA69D}"/>
              </a:ext>
            </a:extLst>
          </p:cNvPr>
          <p:cNvPicPr>
            <a:picLocks noGrp="1" noChangeAspect="1"/>
          </p:cNvPicPr>
          <p:nvPr>
            <p:ph idx="1"/>
          </p:nvPr>
        </p:nvPicPr>
        <p:blipFill>
          <a:blip r:embed="rId2"/>
          <a:stretch>
            <a:fillRect/>
          </a:stretch>
        </p:blipFill>
        <p:spPr>
          <a:xfrm>
            <a:off x="941294" y="1443310"/>
            <a:ext cx="7261412" cy="4913041"/>
          </a:xfrm>
          <a:prstGeom prst="rect">
            <a:avLst/>
          </a:prstGeom>
        </p:spPr>
      </p:pic>
    </p:spTree>
    <p:extLst>
      <p:ext uri="{BB962C8B-B14F-4D97-AF65-F5344CB8AC3E}">
        <p14:creationId xmlns:p14="http://schemas.microsoft.com/office/powerpoint/2010/main" val="141758951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E317EF-FA1B-474A-9739-69B456BD5AA6}"/>
              </a:ext>
            </a:extLst>
          </p:cNvPr>
          <p:cNvSpPr>
            <a:spLocks noGrp="1"/>
          </p:cNvSpPr>
          <p:nvPr>
            <p:ph type="title"/>
          </p:nvPr>
        </p:nvSpPr>
        <p:spPr/>
        <p:txBody>
          <a:bodyPr/>
          <a:lstStyle/>
          <a:p>
            <a:r>
              <a:rPr lang="es-ES" dirty="0" err="1"/>
              <a:t>Heat</a:t>
            </a:r>
            <a:r>
              <a:rPr lang="es-ES" dirty="0"/>
              <a:t> and </a:t>
            </a:r>
            <a:r>
              <a:rPr lang="es-ES" dirty="0" err="1"/>
              <a:t>thermal</a:t>
            </a:r>
            <a:r>
              <a:rPr lang="es-ES" dirty="0"/>
              <a:t> </a:t>
            </a:r>
            <a:r>
              <a:rPr lang="es-ES" dirty="0" err="1"/>
              <a:t>characteristics</a:t>
            </a:r>
            <a:endParaRPr lang="es-ES" dirty="0"/>
          </a:p>
        </p:txBody>
      </p:sp>
      <p:sp>
        <p:nvSpPr>
          <p:cNvPr id="4" name="Marcador de pie de página 3">
            <a:extLst>
              <a:ext uri="{FF2B5EF4-FFF2-40B4-BE49-F238E27FC236}">
                <a16:creationId xmlns:a16="http://schemas.microsoft.com/office/drawing/2014/main" id="{AB5F68FE-6F15-40B0-849F-8395E4F25D62}"/>
              </a:ext>
            </a:extLst>
          </p:cNvPr>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C8412B0C-090A-4DD8-81E2-F7394696530B}"/>
              </a:ext>
            </a:extLst>
          </p:cNvPr>
          <p:cNvSpPr>
            <a:spLocks noGrp="1"/>
          </p:cNvSpPr>
          <p:nvPr>
            <p:ph type="sldNum" sz="quarter" idx="12"/>
          </p:nvPr>
        </p:nvSpPr>
        <p:spPr/>
        <p:txBody>
          <a:bodyPr/>
          <a:lstStyle/>
          <a:p>
            <a:fld id="{2739DF3F-EA59-48BB-8077-1FD00010D04E}" type="slidenum">
              <a:rPr lang="es-ES" smtClean="0"/>
              <a:pPr/>
              <a:t>31</a:t>
            </a:fld>
            <a:endParaRPr lang="es-ES"/>
          </a:p>
        </p:txBody>
      </p:sp>
      <p:pic>
        <p:nvPicPr>
          <p:cNvPr id="10" name="Marcador de contenido 9">
            <a:extLst>
              <a:ext uri="{FF2B5EF4-FFF2-40B4-BE49-F238E27FC236}">
                <a16:creationId xmlns:a16="http://schemas.microsoft.com/office/drawing/2014/main" id="{3BF8529F-D0E7-4839-9948-36C058FB91C8}"/>
              </a:ext>
            </a:extLst>
          </p:cNvPr>
          <p:cNvPicPr>
            <a:picLocks noGrp="1" noChangeAspect="1"/>
          </p:cNvPicPr>
          <p:nvPr>
            <p:ph sz="half" idx="4294967295"/>
          </p:nvPr>
        </p:nvPicPr>
        <p:blipFill>
          <a:blip r:embed="rId2"/>
          <a:stretch>
            <a:fillRect/>
          </a:stretch>
        </p:blipFill>
        <p:spPr>
          <a:xfrm>
            <a:off x="446294" y="1317376"/>
            <a:ext cx="4536504" cy="2756230"/>
          </a:xfrm>
          <a:prstGeom prst="rect">
            <a:avLst/>
          </a:prstGeom>
        </p:spPr>
      </p:pic>
      <p:pic>
        <p:nvPicPr>
          <p:cNvPr id="12" name="Imagen 11">
            <a:extLst>
              <a:ext uri="{FF2B5EF4-FFF2-40B4-BE49-F238E27FC236}">
                <a16:creationId xmlns:a16="http://schemas.microsoft.com/office/drawing/2014/main" id="{D7656AFD-0108-4ED0-97BF-376FB2CAF30B}"/>
              </a:ext>
            </a:extLst>
          </p:cNvPr>
          <p:cNvPicPr>
            <a:picLocks noChangeAspect="1"/>
          </p:cNvPicPr>
          <p:nvPr/>
        </p:nvPicPr>
        <p:blipFill>
          <a:blip r:embed="rId3"/>
          <a:stretch>
            <a:fillRect/>
          </a:stretch>
        </p:blipFill>
        <p:spPr>
          <a:xfrm>
            <a:off x="6019800" y="1991366"/>
            <a:ext cx="2470207" cy="1408249"/>
          </a:xfrm>
          <a:prstGeom prst="rect">
            <a:avLst/>
          </a:prstGeom>
        </p:spPr>
      </p:pic>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AF0838B8-6462-457D-9971-7E993FE9E860}"/>
                  </a:ext>
                </a:extLst>
              </p:cNvPr>
              <p:cNvSpPr txBox="1"/>
              <p:nvPr/>
            </p:nvSpPr>
            <p:spPr>
              <a:xfrm>
                <a:off x="827584" y="4366267"/>
                <a:ext cx="1805558" cy="15001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 i="1" smtClean="0">
                              <a:latin typeface="Cambria Math" panose="02040503050406030204" pitchFamily="18" charset="0"/>
                            </a:rPr>
                          </m:ctrlPr>
                        </m:dPr>
                        <m:e>
                          <m:eqArr>
                            <m:eqArrPr>
                              <m:ctrlPr>
                                <a:rPr lang="es-ES" i="1" smtClean="0">
                                  <a:latin typeface="Cambria Math" panose="02040503050406030204" pitchFamily="18" charset="0"/>
                                </a:rPr>
                              </m:ctrlPr>
                            </m:eqArrPr>
                            <m:e>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𝑙</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𝑐</m:t>
                                  </m:r>
                                </m:sub>
                              </m:sSub>
                              <m:r>
                                <m:rPr>
                                  <m:nor/>
                                </m:rPr>
                                <a:rPr lang="es-ES" dirty="0"/>
                                <m:t>+ </m:t>
                              </m:r>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𝑎</m:t>
                                  </m:r>
                                </m:sub>
                              </m:sSub>
                            </m:e>
                            <m:e>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𝑐</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𝑡h</m:t>
                                  </m:r>
                                  <m:r>
                                    <a:rPr lang="es-ES" b="0" i="1" smtClean="0">
                                      <a:latin typeface="Cambria Math" panose="02040503050406030204" pitchFamily="18" charset="0"/>
                                    </a:rPr>
                                    <m:t>,</m:t>
                                  </m:r>
                                  <m:r>
                                    <a:rPr lang="es-ES" b="0" i="1" smtClean="0">
                                      <a:latin typeface="Cambria Math" panose="02040503050406030204" pitchFamily="18" charset="0"/>
                                    </a:rPr>
                                    <m:t>𝑚</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𝑑</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𝑚</m:t>
                                      </m:r>
                                    </m:sub>
                                  </m:sSub>
                                </m:num>
                                <m:den>
                                  <m:r>
                                    <a:rPr lang="es-ES" b="0" i="1" smtClean="0">
                                      <a:latin typeface="Cambria Math" panose="02040503050406030204" pitchFamily="18" charset="0"/>
                                    </a:rPr>
                                    <m:t>𝑑𝑡</m:t>
                                  </m:r>
                                </m:den>
                              </m:f>
                            </m:e>
                            <m:e>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𝑎</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𝑚</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b="0" i="1" smtClean="0">
                                          <a:latin typeface="Cambria Math" panose="02040503050406030204" pitchFamily="18" charset="0"/>
                                        </a:rPr>
                                        <m:t>𝑎</m:t>
                                      </m:r>
                                    </m:sub>
                                  </m:sSub>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𝑡h</m:t>
                                      </m:r>
                                      <m:r>
                                        <a:rPr lang="es-ES" b="0" i="1" smtClean="0">
                                          <a:latin typeface="Cambria Math" panose="02040503050406030204" pitchFamily="18" charset="0"/>
                                        </a:rPr>
                                        <m:t>,</m:t>
                                      </m:r>
                                      <m:r>
                                        <a:rPr lang="es-ES" b="0" i="1" smtClean="0">
                                          <a:latin typeface="Cambria Math" panose="02040503050406030204" pitchFamily="18" charset="0"/>
                                        </a:rPr>
                                        <m:t>𝑚</m:t>
                                      </m:r>
                                      <m:r>
                                        <a:rPr lang="es-ES" b="0" i="1" smtClean="0">
                                          <a:latin typeface="Cambria Math" panose="02040503050406030204" pitchFamily="18" charset="0"/>
                                        </a:rPr>
                                        <m:t>−</m:t>
                                      </m:r>
                                      <m:r>
                                        <a:rPr lang="es-ES" b="0" i="1" smtClean="0">
                                          <a:latin typeface="Cambria Math" panose="02040503050406030204" pitchFamily="18" charset="0"/>
                                        </a:rPr>
                                        <m:t>𝑎</m:t>
                                      </m:r>
                                    </m:sub>
                                  </m:sSub>
                                </m:den>
                              </m:f>
                            </m:e>
                          </m:eqArr>
                        </m:e>
                      </m:d>
                    </m:oMath>
                  </m:oMathPara>
                </a14:m>
                <a:endParaRPr lang="es-ES" dirty="0"/>
              </a:p>
            </p:txBody>
          </p:sp>
        </mc:Choice>
        <mc:Fallback xmlns="">
          <p:sp>
            <p:nvSpPr>
              <p:cNvPr id="14" name="CuadroTexto 13">
                <a:extLst>
                  <a:ext uri="{FF2B5EF4-FFF2-40B4-BE49-F238E27FC236}">
                    <a16:creationId xmlns:a16="http://schemas.microsoft.com/office/drawing/2014/main" id="{AF0838B8-6462-457D-9971-7E993FE9E860}"/>
                  </a:ext>
                </a:extLst>
              </p:cNvPr>
              <p:cNvSpPr txBox="1">
                <a:spLocks noRot="1" noChangeAspect="1" noMove="1" noResize="1" noEditPoints="1" noAdjustHandles="1" noChangeArrowheads="1" noChangeShapeType="1" noTextEdit="1"/>
              </p:cNvSpPr>
              <p:nvPr/>
            </p:nvSpPr>
            <p:spPr>
              <a:xfrm>
                <a:off x="827584" y="4366267"/>
                <a:ext cx="1805558" cy="1500154"/>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364DF12C-E88B-45ED-9EB2-701E41EA31F4}"/>
                  </a:ext>
                </a:extLst>
              </p:cNvPr>
              <p:cNvSpPr/>
              <p:nvPr/>
            </p:nvSpPr>
            <p:spPr>
              <a:xfrm>
                <a:off x="3889409" y="4259471"/>
                <a:ext cx="4260782" cy="693908"/>
              </a:xfrm>
              <a:prstGeom prst="rect">
                <a:avLst/>
              </a:prstGeom>
            </p:spPr>
            <p:txBody>
              <a:bodyPr wrap="none">
                <a:spAutoFit/>
              </a:bodyPr>
              <a:lstStyle/>
              <a:p>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𝑃</m:t>
                        </m:r>
                      </m:e>
                      <m:sub>
                        <m:r>
                          <a:rPr lang="es-ES" sz="2400" i="1">
                            <a:latin typeface="Cambria Math" panose="02040503050406030204" pitchFamily="18" charset="0"/>
                          </a:rPr>
                          <m:t>𝑙</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𝐶</m:t>
                        </m:r>
                      </m:e>
                      <m:sub>
                        <m:r>
                          <a:rPr lang="es-ES" sz="2400" i="1">
                            <a:latin typeface="Cambria Math" panose="02040503050406030204" pitchFamily="18" charset="0"/>
                          </a:rPr>
                          <m:t>𝑡h</m:t>
                        </m:r>
                        <m:r>
                          <a:rPr lang="es-ES" sz="2400" i="1">
                            <a:latin typeface="Cambria Math" panose="02040503050406030204" pitchFamily="18" charset="0"/>
                          </a:rPr>
                          <m:t>,</m:t>
                        </m:r>
                        <m:r>
                          <a:rPr lang="es-ES" sz="2400" i="1">
                            <a:latin typeface="Cambria Math" panose="02040503050406030204" pitchFamily="18" charset="0"/>
                          </a:rPr>
                          <m:t>𝑚</m:t>
                        </m:r>
                      </m:sub>
                    </m:sSub>
                    <m:r>
                      <a:rPr lang="es-ES" sz="2400" i="1">
                        <a:latin typeface="Cambria Math" panose="02040503050406030204" pitchFamily="18" charset="0"/>
                      </a:rPr>
                      <m:t>·</m:t>
                    </m:r>
                    <m:f>
                      <m:fPr>
                        <m:ctrlPr>
                          <a:rPr lang="es-ES" sz="2400" i="1">
                            <a:latin typeface="Cambria Math" panose="02040503050406030204" pitchFamily="18" charset="0"/>
                          </a:rPr>
                        </m:ctrlPr>
                      </m:fPr>
                      <m:num>
                        <m:r>
                          <a:rPr lang="es-ES" sz="2400" i="1">
                            <a:latin typeface="Cambria Math" panose="02040503050406030204" pitchFamily="18" charset="0"/>
                          </a:rPr>
                          <m:t>𝑑</m:t>
                        </m:r>
                        <m:sSub>
                          <m:sSubPr>
                            <m:ctrlPr>
                              <a:rPr lang="es-ES" sz="2400" i="1">
                                <a:latin typeface="Cambria Math" panose="02040503050406030204" pitchFamily="18" charset="0"/>
                              </a:rPr>
                            </m:ctrlPr>
                          </m:sSubPr>
                          <m:e>
                            <m:r>
                              <a:rPr lang="es-ES" sz="2400" i="1">
                                <a:latin typeface="Cambria Math" panose="02040503050406030204" pitchFamily="18" charset="0"/>
                              </a:rPr>
                              <m:t>𝑇</m:t>
                            </m:r>
                          </m:e>
                          <m:sub>
                            <m:r>
                              <a:rPr lang="es-ES" sz="2400" i="1">
                                <a:latin typeface="Cambria Math" panose="02040503050406030204" pitchFamily="18" charset="0"/>
                              </a:rPr>
                              <m:t>𝑚</m:t>
                            </m:r>
                          </m:sub>
                        </m:sSub>
                      </m:num>
                      <m:den>
                        <m:r>
                          <a:rPr lang="es-ES" sz="2400" i="1">
                            <a:latin typeface="Cambria Math" panose="02040503050406030204" pitchFamily="18" charset="0"/>
                          </a:rPr>
                          <m:t>𝑑𝑡</m:t>
                        </m:r>
                      </m:den>
                    </m:f>
                    <m:r>
                      <m:rPr>
                        <m:nor/>
                      </m:rPr>
                      <a:rPr lang="es-ES" sz="2400" dirty="0"/>
                      <m:t>+</m:t>
                    </m:r>
                    <m:f>
                      <m:fPr>
                        <m:ctrlPr>
                          <a:rPr lang="es-ES" sz="2400" i="1">
                            <a:latin typeface="Cambria Math" panose="02040503050406030204" pitchFamily="18" charset="0"/>
                          </a:rPr>
                        </m:ctrlPr>
                      </m:fPr>
                      <m:num>
                        <m:sSub>
                          <m:sSubPr>
                            <m:ctrlPr>
                              <a:rPr lang="es-ES" sz="2400" i="1">
                                <a:latin typeface="Cambria Math" panose="02040503050406030204" pitchFamily="18" charset="0"/>
                              </a:rPr>
                            </m:ctrlPr>
                          </m:sSubPr>
                          <m:e>
                            <m:r>
                              <a:rPr lang="es-ES" sz="2400" i="1">
                                <a:latin typeface="Cambria Math" panose="02040503050406030204" pitchFamily="18" charset="0"/>
                              </a:rPr>
                              <m:t>𝑇</m:t>
                            </m:r>
                          </m:e>
                          <m:sub>
                            <m:r>
                              <a:rPr lang="es-ES" sz="2400" i="1">
                                <a:latin typeface="Cambria Math" panose="02040503050406030204" pitchFamily="18" charset="0"/>
                              </a:rPr>
                              <m:t>𝑚</m:t>
                            </m:r>
                          </m:sub>
                        </m:sSub>
                      </m:num>
                      <m:den>
                        <m:sSub>
                          <m:sSubPr>
                            <m:ctrlPr>
                              <a:rPr lang="es-ES" sz="2400" i="1">
                                <a:latin typeface="Cambria Math" panose="02040503050406030204" pitchFamily="18" charset="0"/>
                              </a:rPr>
                            </m:ctrlPr>
                          </m:sSubPr>
                          <m:e>
                            <m:r>
                              <a:rPr lang="es-ES" sz="2400" i="1">
                                <a:latin typeface="Cambria Math" panose="02040503050406030204" pitchFamily="18" charset="0"/>
                              </a:rPr>
                              <m:t>𝑅</m:t>
                            </m:r>
                          </m:e>
                          <m:sub>
                            <m:r>
                              <a:rPr lang="es-ES" sz="2400" i="1">
                                <a:latin typeface="Cambria Math" panose="02040503050406030204" pitchFamily="18" charset="0"/>
                              </a:rPr>
                              <m:t>𝑡h</m:t>
                            </m:r>
                            <m:r>
                              <a:rPr lang="es-ES" sz="2400" i="1">
                                <a:latin typeface="Cambria Math" panose="02040503050406030204" pitchFamily="18" charset="0"/>
                              </a:rPr>
                              <m:t>,</m:t>
                            </m:r>
                            <m:r>
                              <a:rPr lang="es-ES" sz="2400" i="1">
                                <a:latin typeface="Cambria Math" panose="02040503050406030204" pitchFamily="18" charset="0"/>
                              </a:rPr>
                              <m:t>𝑚</m:t>
                            </m:r>
                            <m:r>
                              <a:rPr lang="es-ES" sz="2400" i="1">
                                <a:latin typeface="Cambria Math" panose="02040503050406030204" pitchFamily="18" charset="0"/>
                              </a:rPr>
                              <m:t>−</m:t>
                            </m:r>
                            <m:r>
                              <a:rPr lang="es-ES" sz="2400" i="1">
                                <a:latin typeface="Cambria Math" panose="02040503050406030204" pitchFamily="18" charset="0"/>
                              </a:rPr>
                              <m:t>𝑎</m:t>
                            </m:r>
                          </m:sub>
                        </m:sSub>
                      </m:den>
                    </m:f>
                  </m:oMath>
                </a14:m>
                <a:r>
                  <a:rPr lang="es-ES" sz="2400" dirty="0"/>
                  <a:t>-</a:t>
                </a:r>
                <a14:m>
                  <m:oMath xmlns:m="http://schemas.openxmlformats.org/officeDocument/2006/math">
                    <m:f>
                      <m:fPr>
                        <m:ctrlPr>
                          <a:rPr lang="es-ES" sz="2400" i="1">
                            <a:latin typeface="Cambria Math" panose="02040503050406030204" pitchFamily="18" charset="0"/>
                          </a:rPr>
                        </m:ctrlPr>
                      </m:fPr>
                      <m:num>
                        <m:sSub>
                          <m:sSubPr>
                            <m:ctrlPr>
                              <a:rPr lang="es-ES" sz="2400" i="1">
                                <a:latin typeface="Cambria Math" panose="02040503050406030204" pitchFamily="18" charset="0"/>
                              </a:rPr>
                            </m:ctrlPr>
                          </m:sSubPr>
                          <m:e>
                            <m:r>
                              <a:rPr lang="es-ES" sz="2400" i="1">
                                <a:latin typeface="Cambria Math" panose="02040503050406030204" pitchFamily="18" charset="0"/>
                              </a:rPr>
                              <m:t>𝑇</m:t>
                            </m:r>
                          </m:e>
                          <m:sub>
                            <m:r>
                              <a:rPr lang="es-ES" sz="2400" i="1">
                                <a:latin typeface="Cambria Math" panose="02040503050406030204" pitchFamily="18" charset="0"/>
                              </a:rPr>
                              <m:t>𝑎</m:t>
                            </m:r>
                          </m:sub>
                        </m:sSub>
                      </m:num>
                      <m:den>
                        <m:sSub>
                          <m:sSubPr>
                            <m:ctrlPr>
                              <a:rPr lang="es-ES" sz="2400" i="1">
                                <a:latin typeface="Cambria Math" panose="02040503050406030204" pitchFamily="18" charset="0"/>
                              </a:rPr>
                            </m:ctrlPr>
                          </m:sSubPr>
                          <m:e>
                            <m:r>
                              <a:rPr lang="es-ES" sz="2400" i="1">
                                <a:latin typeface="Cambria Math" panose="02040503050406030204" pitchFamily="18" charset="0"/>
                              </a:rPr>
                              <m:t>𝑅</m:t>
                            </m:r>
                          </m:e>
                          <m:sub>
                            <m:r>
                              <a:rPr lang="es-ES" sz="2400" i="1">
                                <a:latin typeface="Cambria Math" panose="02040503050406030204" pitchFamily="18" charset="0"/>
                              </a:rPr>
                              <m:t>𝑡h</m:t>
                            </m:r>
                            <m:r>
                              <a:rPr lang="es-ES" sz="2400" i="1">
                                <a:latin typeface="Cambria Math" panose="02040503050406030204" pitchFamily="18" charset="0"/>
                              </a:rPr>
                              <m:t>,</m:t>
                            </m:r>
                            <m:r>
                              <a:rPr lang="es-ES" sz="2400" i="1">
                                <a:latin typeface="Cambria Math" panose="02040503050406030204" pitchFamily="18" charset="0"/>
                              </a:rPr>
                              <m:t>𝑚</m:t>
                            </m:r>
                            <m:r>
                              <a:rPr lang="es-ES" sz="2400" i="1">
                                <a:latin typeface="Cambria Math" panose="02040503050406030204" pitchFamily="18" charset="0"/>
                              </a:rPr>
                              <m:t>−</m:t>
                            </m:r>
                            <m:r>
                              <a:rPr lang="es-ES" sz="2400" i="1">
                                <a:latin typeface="Cambria Math" panose="02040503050406030204" pitchFamily="18" charset="0"/>
                              </a:rPr>
                              <m:t>𝑎</m:t>
                            </m:r>
                          </m:sub>
                        </m:sSub>
                      </m:den>
                    </m:f>
                  </m:oMath>
                </a14:m>
                <a:endParaRPr lang="es-ES" sz="2400" dirty="0"/>
              </a:p>
            </p:txBody>
          </p:sp>
        </mc:Choice>
        <mc:Fallback xmlns="">
          <p:sp>
            <p:nvSpPr>
              <p:cNvPr id="15" name="Rectángulo 14">
                <a:extLst>
                  <a:ext uri="{FF2B5EF4-FFF2-40B4-BE49-F238E27FC236}">
                    <a16:creationId xmlns:a16="http://schemas.microsoft.com/office/drawing/2014/main" id="{364DF12C-E88B-45ED-9EB2-701E41EA31F4}"/>
                  </a:ext>
                </a:extLst>
              </p:cNvPr>
              <p:cNvSpPr>
                <a:spLocks noRot="1" noChangeAspect="1" noMove="1" noResize="1" noEditPoints="1" noAdjustHandles="1" noChangeArrowheads="1" noChangeShapeType="1" noTextEdit="1"/>
              </p:cNvSpPr>
              <p:nvPr/>
            </p:nvSpPr>
            <p:spPr>
              <a:xfrm>
                <a:off x="3889409" y="4259471"/>
                <a:ext cx="4260782" cy="693908"/>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19AF1EAE-55AB-4555-838B-C8492748D50C}"/>
                  </a:ext>
                </a:extLst>
              </p:cNvPr>
              <p:cNvSpPr/>
              <p:nvPr/>
            </p:nvSpPr>
            <p:spPr>
              <a:xfrm>
                <a:off x="3124200" y="5349131"/>
                <a:ext cx="5861540" cy="818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𝑚</m:t>
                          </m:r>
                        </m:sub>
                      </m:sSub>
                      <m:r>
                        <a:rPr lang="es-ES" b="0" i="1" smtClean="0">
                          <a:latin typeface="Cambria Math" panose="02040503050406030204" pitchFamily="18" charset="0"/>
                        </a:rPr>
                        <m:t>=</m:t>
                      </m:r>
                      <m:nary>
                        <m:naryPr>
                          <m:limLoc m:val="undOvr"/>
                          <m:subHide m:val="on"/>
                          <m:supHide m:val="on"/>
                          <m:ctrlPr>
                            <a:rPr lang="es-ES" b="0" i="1" smtClean="0">
                              <a:latin typeface="Cambria Math" panose="02040503050406030204" pitchFamily="18" charset="0"/>
                            </a:rPr>
                          </m:ctrlPr>
                        </m:naryPr>
                        <m:sub/>
                        <m:sup/>
                        <m:e>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𝑚</m:t>
                                  </m:r>
                                </m:sub>
                              </m:sSub>
                            </m:num>
                            <m:den>
                              <m:r>
                                <a:rPr lang="es-ES" i="1">
                                  <a:latin typeface="Cambria Math" panose="02040503050406030204" pitchFamily="18" charset="0"/>
                                </a:rPr>
                                <m:t>𝑑𝑡</m:t>
                              </m:r>
                            </m:den>
                          </m:f>
                        </m:e>
                      </m:nary>
                      <m:r>
                        <a:rPr lang="es-ES" b="0" i="1" smtClean="0">
                          <a:latin typeface="Cambria Math" panose="02040503050406030204" pitchFamily="18" charset="0"/>
                        </a:rPr>
                        <m:t>·</m:t>
                      </m:r>
                      <m:r>
                        <a:rPr lang="es-ES" b="0" i="1" smtClean="0">
                          <a:latin typeface="Cambria Math" panose="02040503050406030204" pitchFamily="18" charset="0"/>
                        </a:rPr>
                        <m:t>𝑑𝑡</m:t>
                      </m:r>
                      <m:r>
                        <a:rPr lang="es-ES" b="0" i="1" smtClean="0">
                          <a:latin typeface="Cambria Math" panose="02040503050406030204" pitchFamily="18" charset="0"/>
                        </a:rPr>
                        <m:t>=</m:t>
                      </m:r>
                      <m:nary>
                        <m:naryPr>
                          <m:limLoc m:val="undOvr"/>
                          <m:subHide m:val="on"/>
                          <m:supHide m:val="on"/>
                          <m:ctrlPr>
                            <a:rPr lang="es-ES" b="0" i="1" smtClean="0">
                              <a:latin typeface="Cambria Math" panose="02040503050406030204" pitchFamily="18" charset="0"/>
                            </a:rPr>
                          </m:ctrlPr>
                        </m:naryPr>
                        <m:sub/>
                        <m:sup/>
                        <m:e>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𝑡h</m:t>
                                  </m:r>
                                  <m:r>
                                    <a:rPr lang="es-ES" i="1">
                                      <a:latin typeface="Cambria Math" panose="02040503050406030204" pitchFamily="18" charset="0"/>
                                    </a:rPr>
                                    <m:t>,</m:t>
                                  </m:r>
                                  <m:r>
                                    <a:rPr lang="es-ES" i="1">
                                      <a:latin typeface="Cambria Math" panose="02040503050406030204" pitchFamily="18" charset="0"/>
                                    </a:rPr>
                                    <m:t>𝑚</m:t>
                                  </m:r>
                                </m:sub>
                              </m:sSub>
                            </m:den>
                          </m:f>
                        </m:e>
                      </m:nary>
                      <m:r>
                        <a:rPr lang="es-ES" b="0" i="1" smtClean="0">
                          <a:latin typeface="Cambria Math" panose="02040503050406030204" pitchFamily="18" charset="0"/>
                        </a:rPr>
                        <m:t>·</m:t>
                      </m:r>
                      <m:d>
                        <m:dPr>
                          <m:ctrlPr>
                            <a:rPr lang="es-ES" b="0"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𝑙</m:t>
                              </m:r>
                            </m:sub>
                          </m:sSub>
                          <m:r>
                            <a:rPr lang="es-ES" b="0" i="1" smtClean="0">
                              <a:latin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𝑚</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𝑡h</m:t>
                                  </m:r>
                                  <m:r>
                                    <a:rPr lang="es-ES" i="1">
                                      <a:latin typeface="Cambria Math" panose="02040503050406030204" pitchFamily="18" charset="0"/>
                                    </a:rPr>
                                    <m:t>,</m:t>
                                  </m:r>
                                  <m:r>
                                    <a:rPr lang="es-ES" i="1">
                                      <a:latin typeface="Cambria Math" panose="02040503050406030204" pitchFamily="18" charset="0"/>
                                    </a:rPr>
                                    <m:t>𝑚</m:t>
                                  </m:r>
                                  <m:r>
                                    <a:rPr lang="es-ES" i="1">
                                      <a:latin typeface="Cambria Math" panose="02040503050406030204" pitchFamily="18" charset="0"/>
                                    </a:rPr>
                                    <m:t>−</m:t>
                                  </m:r>
                                  <m:r>
                                    <a:rPr lang="es-ES" i="1">
                                      <a:latin typeface="Cambria Math" panose="02040503050406030204" pitchFamily="18" charset="0"/>
                                    </a:rPr>
                                    <m:t>𝑎</m:t>
                                  </m:r>
                                </m:sub>
                              </m:sSub>
                            </m:den>
                          </m:f>
                          <m:r>
                            <a:rPr lang="es-ES" b="0" i="1" smtClean="0">
                              <a:latin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𝑎</m:t>
                                  </m:r>
                                </m:sub>
                              </m:sSub>
                            </m:num>
                            <m:den>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𝑡h</m:t>
                                  </m:r>
                                  <m:r>
                                    <a:rPr lang="es-ES" i="1">
                                      <a:latin typeface="Cambria Math" panose="02040503050406030204" pitchFamily="18" charset="0"/>
                                    </a:rPr>
                                    <m:t>,</m:t>
                                  </m:r>
                                  <m:r>
                                    <a:rPr lang="es-ES" i="1">
                                      <a:latin typeface="Cambria Math" panose="02040503050406030204" pitchFamily="18" charset="0"/>
                                    </a:rPr>
                                    <m:t>𝑚</m:t>
                                  </m:r>
                                  <m:r>
                                    <a:rPr lang="es-ES" i="1">
                                      <a:latin typeface="Cambria Math" panose="02040503050406030204" pitchFamily="18" charset="0"/>
                                    </a:rPr>
                                    <m:t>−</m:t>
                                  </m:r>
                                  <m:r>
                                    <a:rPr lang="es-ES" i="1">
                                      <a:latin typeface="Cambria Math" panose="02040503050406030204" pitchFamily="18" charset="0"/>
                                    </a:rPr>
                                    <m:t>𝑎</m:t>
                                  </m:r>
                                </m:sub>
                              </m:sSub>
                            </m:den>
                          </m:f>
                        </m:e>
                      </m:d>
                      <m:r>
                        <a:rPr lang="es-ES" b="0" i="1" smtClean="0">
                          <a:latin typeface="Cambria Math" panose="02040503050406030204" pitchFamily="18" charset="0"/>
                        </a:rPr>
                        <m:t>𝑑𝑡</m:t>
                      </m:r>
                    </m:oMath>
                  </m:oMathPara>
                </a14:m>
                <a:endParaRPr lang="es-ES" dirty="0"/>
              </a:p>
            </p:txBody>
          </p:sp>
        </mc:Choice>
        <mc:Fallback xmlns="">
          <p:sp>
            <p:nvSpPr>
              <p:cNvPr id="16" name="Rectángulo 15">
                <a:extLst>
                  <a:ext uri="{FF2B5EF4-FFF2-40B4-BE49-F238E27FC236}">
                    <a16:creationId xmlns:a16="http://schemas.microsoft.com/office/drawing/2014/main" id="{19AF1EAE-55AB-4555-838B-C8492748D50C}"/>
                  </a:ext>
                </a:extLst>
              </p:cNvPr>
              <p:cNvSpPr>
                <a:spLocks noRot="1" noChangeAspect="1" noMove="1" noResize="1" noEditPoints="1" noAdjustHandles="1" noChangeArrowheads="1" noChangeShapeType="1" noTextEdit="1"/>
              </p:cNvSpPr>
              <p:nvPr/>
            </p:nvSpPr>
            <p:spPr>
              <a:xfrm>
                <a:off x="3124200" y="5349131"/>
                <a:ext cx="5861540" cy="818879"/>
              </a:xfrm>
              <a:prstGeom prst="rect">
                <a:avLst/>
              </a:prstGeom>
              <a:blipFill>
                <a:blip r:embed="rId6"/>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2232568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4D5B2-C0A3-480C-95DC-EC6E6AC33C82}"/>
              </a:ext>
            </a:extLst>
          </p:cNvPr>
          <p:cNvSpPr>
            <a:spLocks noGrp="1"/>
          </p:cNvSpPr>
          <p:nvPr>
            <p:ph type="title"/>
          </p:nvPr>
        </p:nvSpPr>
        <p:spPr/>
        <p:txBody>
          <a:bodyPr/>
          <a:lstStyle/>
          <a:p>
            <a:r>
              <a:rPr lang="es-ES" dirty="0" err="1"/>
              <a:t>Heat</a:t>
            </a:r>
            <a:r>
              <a:rPr lang="es-ES" dirty="0"/>
              <a:t> and </a:t>
            </a:r>
            <a:r>
              <a:rPr lang="es-ES" dirty="0" err="1"/>
              <a:t>thermal</a:t>
            </a:r>
            <a:r>
              <a:rPr lang="es-ES" dirty="0"/>
              <a:t> </a:t>
            </a:r>
            <a:r>
              <a:rPr lang="es-ES" dirty="0" err="1"/>
              <a:t>characteristics</a:t>
            </a:r>
            <a:endParaRPr lang="es-ES" dirty="0"/>
          </a:p>
        </p:txBody>
      </p:sp>
      <p:pic>
        <p:nvPicPr>
          <p:cNvPr id="6" name="Marcador de contenido 5">
            <a:extLst>
              <a:ext uri="{FF2B5EF4-FFF2-40B4-BE49-F238E27FC236}">
                <a16:creationId xmlns:a16="http://schemas.microsoft.com/office/drawing/2014/main" id="{C7897BEA-F77F-467B-96E3-9EEEE4F4D650}"/>
              </a:ext>
            </a:extLst>
          </p:cNvPr>
          <p:cNvPicPr>
            <a:picLocks noGrp="1" noChangeAspect="1"/>
          </p:cNvPicPr>
          <p:nvPr>
            <p:ph idx="1"/>
          </p:nvPr>
        </p:nvPicPr>
        <p:blipFill>
          <a:blip r:embed="rId2"/>
          <a:stretch>
            <a:fillRect/>
          </a:stretch>
        </p:blipFill>
        <p:spPr>
          <a:xfrm>
            <a:off x="642392" y="1623291"/>
            <a:ext cx="7859215" cy="4733059"/>
          </a:xfrm>
          <a:prstGeom prst="rect">
            <a:avLst/>
          </a:prstGeom>
        </p:spPr>
      </p:pic>
      <p:sp>
        <p:nvSpPr>
          <p:cNvPr id="4" name="Marcador de pie de página 3">
            <a:extLst>
              <a:ext uri="{FF2B5EF4-FFF2-40B4-BE49-F238E27FC236}">
                <a16:creationId xmlns:a16="http://schemas.microsoft.com/office/drawing/2014/main" id="{7C4B721D-CC36-4C61-8D9E-C412B83665B8}"/>
              </a:ext>
            </a:extLst>
          </p:cNvPr>
          <p:cNvSpPr>
            <a:spLocks noGrp="1"/>
          </p:cNvSpPr>
          <p:nvPr>
            <p:ph type="ftr" sz="quarter" idx="11"/>
          </p:nvPr>
        </p:nvSpPr>
        <p:spPr/>
        <p:txBody>
          <a:bodyPr/>
          <a:lstStyle/>
          <a:p>
            <a:r>
              <a:rPr lang="en-US"/>
              <a:t>PMSM motor control</a:t>
            </a:r>
            <a:endParaRPr lang="es-ES"/>
          </a:p>
        </p:txBody>
      </p:sp>
      <p:sp>
        <p:nvSpPr>
          <p:cNvPr id="5" name="Marcador de número de diapositiva 4">
            <a:extLst>
              <a:ext uri="{FF2B5EF4-FFF2-40B4-BE49-F238E27FC236}">
                <a16:creationId xmlns:a16="http://schemas.microsoft.com/office/drawing/2014/main" id="{5D1B304C-F3B7-47C0-9F37-CDC1330231BB}"/>
              </a:ext>
            </a:extLst>
          </p:cNvPr>
          <p:cNvSpPr>
            <a:spLocks noGrp="1"/>
          </p:cNvSpPr>
          <p:nvPr>
            <p:ph type="sldNum" sz="quarter" idx="12"/>
          </p:nvPr>
        </p:nvSpPr>
        <p:spPr/>
        <p:txBody>
          <a:bodyPr/>
          <a:lstStyle/>
          <a:p>
            <a:fld id="{2739DF3F-EA59-48BB-8077-1FD00010D04E}" type="slidenum">
              <a:rPr lang="es-ES" smtClean="0"/>
              <a:pPr/>
              <a:t>32</a:t>
            </a:fld>
            <a:endParaRPr lang="es-ES"/>
          </a:p>
        </p:txBody>
      </p:sp>
    </p:spTree>
    <p:extLst>
      <p:ext uri="{BB962C8B-B14F-4D97-AF65-F5344CB8AC3E}">
        <p14:creationId xmlns:p14="http://schemas.microsoft.com/office/powerpoint/2010/main" val="397340077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4CA0A-7BBF-4A43-86A1-AAD8DE83BF25}"/>
              </a:ext>
            </a:extLst>
          </p:cNvPr>
          <p:cNvSpPr>
            <a:spLocks noGrp="1"/>
          </p:cNvSpPr>
          <p:nvPr>
            <p:ph type="title"/>
          </p:nvPr>
        </p:nvSpPr>
        <p:spPr/>
        <p:txBody>
          <a:bodyPr/>
          <a:lstStyle/>
          <a:p>
            <a:r>
              <a:rPr lang="en-GB" noProof="0" dirty="0"/>
              <a:t>Safe Operating Area</a:t>
            </a:r>
          </a:p>
        </p:txBody>
      </p:sp>
      <p:sp>
        <p:nvSpPr>
          <p:cNvPr id="5" name="Marcador de número de diapositiva 4">
            <a:extLst>
              <a:ext uri="{FF2B5EF4-FFF2-40B4-BE49-F238E27FC236}">
                <a16:creationId xmlns:a16="http://schemas.microsoft.com/office/drawing/2014/main" id="{26E84A18-98C7-48BC-988A-66F981F6B174}"/>
              </a:ext>
            </a:extLst>
          </p:cNvPr>
          <p:cNvSpPr>
            <a:spLocks noGrp="1"/>
          </p:cNvSpPr>
          <p:nvPr>
            <p:ph type="sldNum" sz="quarter" idx="12"/>
          </p:nvPr>
        </p:nvSpPr>
        <p:spPr/>
        <p:txBody>
          <a:bodyPr/>
          <a:lstStyle/>
          <a:p>
            <a:fld id="{2739DF3F-EA59-48BB-8077-1FD00010D04E}" type="slidenum">
              <a:rPr lang="es-ES" smtClean="0"/>
              <a:pPr/>
              <a:t>33</a:t>
            </a:fld>
            <a:endParaRPr lang="es-ES"/>
          </a:p>
        </p:txBody>
      </p:sp>
      <p:grpSp>
        <p:nvGrpSpPr>
          <p:cNvPr id="6" name="Group 29">
            <a:extLst>
              <a:ext uri="{FF2B5EF4-FFF2-40B4-BE49-F238E27FC236}">
                <a16:creationId xmlns:a16="http://schemas.microsoft.com/office/drawing/2014/main" id="{E443D657-089C-4630-910B-1C08DFA49298}"/>
              </a:ext>
            </a:extLst>
          </p:cNvPr>
          <p:cNvGrpSpPr>
            <a:grpSpLocks/>
          </p:cNvGrpSpPr>
          <p:nvPr/>
        </p:nvGrpSpPr>
        <p:grpSpPr bwMode="auto">
          <a:xfrm>
            <a:off x="1619672" y="1417638"/>
            <a:ext cx="5419725" cy="4391025"/>
            <a:chOff x="1356" y="741"/>
            <a:chExt cx="3414" cy="2766"/>
          </a:xfrm>
        </p:grpSpPr>
        <p:sp>
          <p:nvSpPr>
            <p:cNvPr id="7" name="Rectangle 4">
              <a:extLst>
                <a:ext uri="{FF2B5EF4-FFF2-40B4-BE49-F238E27FC236}">
                  <a16:creationId xmlns:a16="http://schemas.microsoft.com/office/drawing/2014/main" id="{53B0B4D0-E80C-41FB-9BDD-5E0AE8BA6379}"/>
                </a:ext>
              </a:extLst>
            </p:cNvPr>
            <p:cNvSpPr>
              <a:spLocks noChangeAspect="1" noChangeArrowheads="1"/>
            </p:cNvSpPr>
            <p:nvPr/>
          </p:nvSpPr>
          <p:spPr bwMode="auto">
            <a:xfrm>
              <a:off x="1356" y="741"/>
              <a:ext cx="3414" cy="2766"/>
            </a:xfrm>
            <a:prstGeom prst="rect">
              <a:avLst/>
            </a:prstGeom>
            <a:solidFill>
              <a:srgbClr val="FFFFFF"/>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8" name="Line 5">
              <a:extLst>
                <a:ext uri="{FF2B5EF4-FFF2-40B4-BE49-F238E27FC236}">
                  <a16:creationId xmlns:a16="http://schemas.microsoft.com/office/drawing/2014/main" id="{A5FAC02C-4D32-4854-B026-AE37DEB9380A}"/>
                </a:ext>
              </a:extLst>
            </p:cNvPr>
            <p:cNvSpPr>
              <a:spLocks noChangeAspect="1" noChangeShapeType="1"/>
            </p:cNvSpPr>
            <p:nvPr/>
          </p:nvSpPr>
          <p:spPr bwMode="auto">
            <a:xfrm>
              <a:off x="1819" y="935"/>
              <a:ext cx="0" cy="2179"/>
            </a:xfrm>
            <a:prstGeom prst="line">
              <a:avLst/>
            </a:prstGeom>
            <a:noFill/>
            <a:ln w="63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9" name="Line 6">
              <a:extLst>
                <a:ext uri="{FF2B5EF4-FFF2-40B4-BE49-F238E27FC236}">
                  <a16:creationId xmlns:a16="http://schemas.microsoft.com/office/drawing/2014/main" id="{7F9ED0DE-16F6-48D1-A28D-AA414BDD0F2B}"/>
                </a:ext>
              </a:extLst>
            </p:cNvPr>
            <p:cNvSpPr>
              <a:spLocks noChangeAspect="1" noChangeShapeType="1"/>
            </p:cNvSpPr>
            <p:nvPr/>
          </p:nvSpPr>
          <p:spPr bwMode="auto">
            <a:xfrm>
              <a:off x="1819" y="3114"/>
              <a:ext cx="2656" cy="0"/>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 name="Line 7">
              <a:extLst>
                <a:ext uri="{FF2B5EF4-FFF2-40B4-BE49-F238E27FC236}">
                  <a16:creationId xmlns:a16="http://schemas.microsoft.com/office/drawing/2014/main" id="{5145858A-EC42-42AB-8085-00675453EC95}"/>
                </a:ext>
              </a:extLst>
            </p:cNvPr>
            <p:cNvSpPr>
              <a:spLocks noChangeAspect="1" noChangeShapeType="1"/>
            </p:cNvSpPr>
            <p:nvPr/>
          </p:nvSpPr>
          <p:spPr bwMode="auto">
            <a:xfrm>
              <a:off x="1819" y="2608"/>
              <a:ext cx="1265"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1" name="Freeform 8">
              <a:extLst>
                <a:ext uri="{FF2B5EF4-FFF2-40B4-BE49-F238E27FC236}">
                  <a16:creationId xmlns:a16="http://schemas.microsoft.com/office/drawing/2014/main" id="{6A715821-6DB0-4A6B-A0A1-19E742046926}"/>
                </a:ext>
              </a:extLst>
            </p:cNvPr>
            <p:cNvSpPr>
              <a:spLocks noChangeAspect="1"/>
            </p:cNvSpPr>
            <p:nvPr/>
          </p:nvSpPr>
          <p:spPr bwMode="auto">
            <a:xfrm>
              <a:off x="3084" y="2608"/>
              <a:ext cx="1265" cy="273"/>
            </a:xfrm>
            <a:custGeom>
              <a:avLst/>
              <a:gdLst>
                <a:gd name="T0" fmla="*/ 0 w 1440"/>
                <a:gd name="T1" fmla="*/ 0 h 336"/>
                <a:gd name="T2" fmla="*/ 432 w 1440"/>
                <a:gd name="T3" fmla="*/ 192 h 336"/>
                <a:gd name="T4" fmla="*/ 1440 w 1440"/>
                <a:gd name="T5" fmla="*/ 336 h 336"/>
              </a:gdLst>
              <a:ahLst/>
              <a:cxnLst>
                <a:cxn ang="0">
                  <a:pos x="T0" y="T1"/>
                </a:cxn>
                <a:cxn ang="0">
                  <a:pos x="T2" y="T3"/>
                </a:cxn>
                <a:cxn ang="0">
                  <a:pos x="T4" y="T5"/>
                </a:cxn>
              </a:cxnLst>
              <a:rect l="0" t="0" r="r" b="b"/>
              <a:pathLst>
                <a:path w="1440" h="336">
                  <a:moveTo>
                    <a:pt x="0" y="0"/>
                  </a:moveTo>
                  <a:cubicBezTo>
                    <a:pt x="96" y="68"/>
                    <a:pt x="192" y="136"/>
                    <a:pt x="432" y="192"/>
                  </a:cubicBezTo>
                  <a:cubicBezTo>
                    <a:pt x="672" y="248"/>
                    <a:pt x="1216" y="320"/>
                    <a:pt x="1440" y="336"/>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2" name="Line 9">
              <a:extLst>
                <a:ext uri="{FF2B5EF4-FFF2-40B4-BE49-F238E27FC236}">
                  <a16:creationId xmlns:a16="http://schemas.microsoft.com/office/drawing/2014/main" id="{222DC3C2-929F-4D26-B56E-2B243DE54E02}"/>
                </a:ext>
              </a:extLst>
            </p:cNvPr>
            <p:cNvSpPr>
              <a:spLocks noChangeAspect="1" noChangeShapeType="1"/>
            </p:cNvSpPr>
            <p:nvPr/>
          </p:nvSpPr>
          <p:spPr bwMode="auto">
            <a:xfrm flipV="1">
              <a:off x="4349" y="2219"/>
              <a:ext cx="0" cy="895"/>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3" name="Freeform 10">
              <a:extLst>
                <a:ext uri="{FF2B5EF4-FFF2-40B4-BE49-F238E27FC236}">
                  <a16:creationId xmlns:a16="http://schemas.microsoft.com/office/drawing/2014/main" id="{0562ABD8-69FC-4E5B-ACFB-6F9AD1506507}"/>
                </a:ext>
              </a:extLst>
            </p:cNvPr>
            <p:cNvSpPr>
              <a:spLocks noChangeAspect="1"/>
            </p:cNvSpPr>
            <p:nvPr/>
          </p:nvSpPr>
          <p:spPr bwMode="auto">
            <a:xfrm>
              <a:off x="1819" y="1091"/>
              <a:ext cx="2530" cy="1128"/>
            </a:xfrm>
            <a:custGeom>
              <a:avLst/>
              <a:gdLst>
                <a:gd name="T0" fmla="*/ 0 w 2880"/>
                <a:gd name="T1" fmla="*/ 0 h 1392"/>
                <a:gd name="T2" fmla="*/ 1440 w 2880"/>
                <a:gd name="T3" fmla="*/ 912 h 1392"/>
                <a:gd name="T4" fmla="*/ 2880 w 2880"/>
                <a:gd name="T5" fmla="*/ 1392 h 1392"/>
              </a:gdLst>
              <a:ahLst/>
              <a:cxnLst>
                <a:cxn ang="0">
                  <a:pos x="T0" y="T1"/>
                </a:cxn>
                <a:cxn ang="0">
                  <a:pos x="T2" y="T3"/>
                </a:cxn>
                <a:cxn ang="0">
                  <a:pos x="T4" y="T5"/>
                </a:cxn>
              </a:cxnLst>
              <a:rect l="0" t="0" r="r" b="b"/>
              <a:pathLst>
                <a:path w="2880" h="1392">
                  <a:moveTo>
                    <a:pt x="0" y="0"/>
                  </a:moveTo>
                  <a:cubicBezTo>
                    <a:pt x="480" y="340"/>
                    <a:pt x="960" y="680"/>
                    <a:pt x="1440" y="912"/>
                  </a:cubicBezTo>
                  <a:cubicBezTo>
                    <a:pt x="1920" y="1144"/>
                    <a:pt x="2400" y="1268"/>
                    <a:pt x="2880" y="1392"/>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4" name="Freeform 11">
              <a:extLst>
                <a:ext uri="{FF2B5EF4-FFF2-40B4-BE49-F238E27FC236}">
                  <a16:creationId xmlns:a16="http://schemas.microsoft.com/office/drawing/2014/main" id="{B8615625-4BDA-4A6A-9835-C9F691CAE3FD}"/>
                </a:ext>
              </a:extLst>
            </p:cNvPr>
            <p:cNvSpPr>
              <a:spLocks noChangeAspect="1"/>
            </p:cNvSpPr>
            <p:nvPr/>
          </p:nvSpPr>
          <p:spPr bwMode="auto">
            <a:xfrm>
              <a:off x="1819" y="2492"/>
              <a:ext cx="2530" cy="116"/>
            </a:xfrm>
            <a:custGeom>
              <a:avLst/>
              <a:gdLst>
                <a:gd name="T0" fmla="*/ 0 w 2880"/>
                <a:gd name="T1" fmla="*/ 0 h 144"/>
                <a:gd name="T2" fmla="*/ 1440 w 2880"/>
                <a:gd name="T3" fmla="*/ 96 h 144"/>
                <a:gd name="T4" fmla="*/ 2880 w 2880"/>
                <a:gd name="T5" fmla="*/ 144 h 144"/>
              </a:gdLst>
              <a:ahLst/>
              <a:cxnLst>
                <a:cxn ang="0">
                  <a:pos x="T0" y="T1"/>
                </a:cxn>
                <a:cxn ang="0">
                  <a:pos x="T2" y="T3"/>
                </a:cxn>
                <a:cxn ang="0">
                  <a:pos x="T4" y="T5"/>
                </a:cxn>
              </a:cxnLst>
              <a:rect l="0" t="0" r="r" b="b"/>
              <a:pathLst>
                <a:path w="2880" h="144">
                  <a:moveTo>
                    <a:pt x="0" y="0"/>
                  </a:moveTo>
                  <a:cubicBezTo>
                    <a:pt x="480" y="36"/>
                    <a:pt x="960" y="72"/>
                    <a:pt x="1440" y="96"/>
                  </a:cubicBezTo>
                  <a:cubicBezTo>
                    <a:pt x="1920" y="120"/>
                    <a:pt x="2400" y="132"/>
                    <a:pt x="2880" y="144"/>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5" name="Freeform 12">
              <a:extLst>
                <a:ext uri="{FF2B5EF4-FFF2-40B4-BE49-F238E27FC236}">
                  <a16:creationId xmlns:a16="http://schemas.microsoft.com/office/drawing/2014/main" id="{683726F4-2393-43B7-9F55-A146691A54FF}"/>
                </a:ext>
              </a:extLst>
            </p:cNvPr>
            <p:cNvSpPr>
              <a:spLocks noChangeAspect="1"/>
            </p:cNvSpPr>
            <p:nvPr/>
          </p:nvSpPr>
          <p:spPr bwMode="auto">
            <a:xfrm>
              <a:off x="1819" y="2102"/>
              <a:ext cx="2530" cy="351"/>
            </a:xfrm>
            <a:custGeom>
              <a:avLst/>
              <a:gdLst>
                <a:gd name="T0" fmla="*/ 0 w 2880"/>
                <a:gd name="T1" fmla="*/ 0 h 432"/>
                <a:gd name="T2" fmla="*/ 1384 w 2880"/>
                <a:gd name="T3" fmla="*/ 288 h 432"/>
                <a:gd name="T4" fmla="*/ 2880 w 2880"/>
                <a:gd name="T5" fmla="*/ 432 h 432"/>
              </a:gdLst>
              <a:ahLst/>
              <a:cxnLst>
                <a:cxn ang="0">
                  <a:pos x="T0" y="T1"/>
                </a:cxn>
                <a:cxn ang="0">
                  <a:pos x="T2" y="T3"/>
                </a:cxn>
                <a:cxn ang="0">
                  <a:pos x="T4" y="T5"/>
                </a:cxn>
              </a:cxnLst>
              <a:rect l="0" t="0" r="r" b="b"/>
              <a:pathLst>
                <a:path w="2880" h="432">
                  <a:moveTo>
                    <a:pt x="0" y="0"/>
                  </a:moveTo>
                  <a:cubicBezTo>
                    <a:pt x="231" y="48"/>
                    <a:pt x="904" y="216"/>
                    <a:pt x="1384" y="288"/>
                  </a:cubicBezTo>
                  <a:cubicBezTo>
                    <a:pt x="1864" y="360"/>
                    <a:pt x="2568" y="402"/>
                    <a:pt x="2880" y="432"/>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6" name="Freeform 13">
              <a:extLst>
                <a:ext uri="{FF2B5EF4-FFF2-40B4-BE49-F238E27FC236}">
                  <a16:creationId xmlns:a16="http://schemas.microsoft.com/office/drawing/2014/main" id="{9B407EE2-8878-451A-9831-FA9EFDE05B5A}"/>
                </a:ext>
              </a:extLst>
            </p:cNvPr>
            <p:cNvSpPr>
              <a:spLocks noChangeAspect="1"/>
            </p:cNvSpPr>
            <p:nvPr/>
          </p:nvSpPr>
          <p:spPr bwMode="auto">
            <a:xfrm>
              <a:off x="1819" y="1597"/>
              <a:ext cx="1228" cy="209"/>
            </a:xfrm>
            <a:custGeom>
              <a:avLst/>
              <a:gdLst>
                <a:gd name="T0" fmla="*/ 0 w 1398"/>
                <a:gd name="T1" fmla="*/ 0 h 258"/>
                <a:gd name="T2" fmla="*/ 912 w 1398"/>
                <a:gd name="T3" fmla="*/ 192 h 258"/>
                <a:gd name="T4" fmla="*/ 1398 w 1398"/>
                <a:gd name="T5" fmla="*/ 258 h 258"/>
              </a:gdLst>
              <a:ahLst/>
              <a:cxnLst>
                <a:cxn ang="0">
                  <a:pos x="T0" y="T1"/>
                </a:cxn>
                <a:cxn ang="0">
                  <a:pos x="T2" y="T3"/>
                </a:cxn>
                <a:cxn ang="0">
                  <a:pos x="T4" y="T5"/>
                </a:cxn>
              </a:cxnLst>
              <a:rect l="0" t="0" r="r" b="b"/>
              <a:pathLst>
                <a:path w="1398" h="258">
                  <a:moveTo>
                    <a:pt x="0" y="0"/>
                  </a:moveTo>
                  <a:cubicBezTo>
                    <a:pt x="332" y="72"/>
                    <a:pt x="679" y="149"/>
                    <a:pt x="912" y="192"/>
                  </a:cubicBezTo>
                  <a:cubicBezTo>
                    <a:pt x="1145" y="235"/>
                    <a:pt x="1297" y="244"/>
                    <a:pt x="1398" y="258"/>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7" name="Line 14">
              <a:extLst>
                <a:ext uri="{FF2B5EF4-FFF2-40B4-BE49-F238E27FC236}">
                  <a16:creationId xmlns:a16="http://schemas.microsoft.com/office/drawing/2014/main" id="{0C4104FA-B981-4E27-84B6-92C4A7DC0A94}"/>
                </a:ext>
              </a:extLst>
            </p:cNvPr>
            <p:cNvSpPr>
              <a:spLocks noChangeAspect="1" noChangeShapeType="1"/>
            </p:cNvSpPr>
            <p:nvPr/>
          </p:nvSpPr>
          <p:spPr bwMode="auto">
            <a:xfrm>
              <a:off x="3084" y="2608"/>
              <a:ext cx="0" cy="506"/>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aphicFrame>
          <p:nvGraphicFramePr>
            <p:cNvPr id="18" name="Object 15">
              <a:extLst>
                <a:ext uri="{FF2B5EF4-FFF2-40B4-BE49-F238E27FC236}">
                  <a16:creationId xmlns:a16="http://schemas.microsoft.com/office/drawing/2014/main" id="{1AB512E2-FCDA-4249-A22F-9A8CAB3724B6}"/>
                </a:ext>
              </a:extLst>
            </p:cNvPr>
            <p:cNvGraphicFramePr>
              <a:graphicFrameLocks noChangeAspect="1"/>
            </p:cNvGraphicFramePr>
            <p:nvPr/>
          </p:nvGraphicFramePr>
          <p:xfrm>
            <a:off x="1615" y="786"/>
            <a:ext cx="141" cy="328"/>
          </p:xfrm>
          <a:graphic>
            <a:graphicData uri="http://schemas.openxmlformats.org/presentationml/2006/ole">
              <mc:AlternateContent xmlns:mc="http://schemas.openxmlformats.org/markup-compatibility/2006">
                <mc:Choice xmlns:v="urn:schemas-microsoft-com:vml" Requires="v">
                  <p:oleObj spid="_x0000_s9218" name="Ecuación" r:id="rId3" imgW="317160" imgH="799920" progId="Equation.3">
                    <p:embed/>
                  </p:oleObj>
                </mc:Choice>
                <mc:Fallback>
                  <p:oleObj name="Ecuación" r:id="rId3" imgW="317160" imgH="799920" progId="Equation.3">
                    <p:embed/>
                    <p:pic>
                      <p:nvPicPr>
                        <p:cNvPr id="18" name="Object 15">
                          <a:extLst>
                            <a:ext uri="{FF2B5EF4-FFF2-40B4-BE49-F238E27FC236}">
                              <a16:creationId xmlns:a16="http://schemas.microsoft.com/office/drawing/2014/main" id="{1AB512E2-FCDA-4249-A22F-9A8CAB372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 y="786"/>
                          <a:ext cx="14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a:extLst>
                <a:ext uri="{FF2B5EF4-FFF2-40B4-BE49-F238E27FC236}">
                  <a16:creationId xmlns:a16="http://schemas.microsoft.com/office/drawing/2014/main" id="{4604D943-1E40-43BF-8369-920BF103AE0B}"/>
                </a:ext>
              </a:extLst>
            </p:cNvPr>
            <p:cNvGraphicFramePr>
              <a:graphicFrameLocks noChangeAspect="1"/>
            </p:cNvGraphicFramePr>
            <p:nvPr/>
          </p:nvGraphicFramePr>
          <p:xfrm>
            <a:off x="4600" y="3114"/>
            <a:ext cx="170" cy="333"/>
          </p:xfrm>
          <a:graphic>
            <a:graphicData uri="http://schemas.openxmlformats.org/presentationml/2006/ole">
              <mc:AlternateContent xmlns:mc="http://schemas.openxmlformats.org/markup-compatibility/2006">
                <mc:Choice xmlns:v="urn:schemas-microsoft-com:vml" Requires="v">
                  <p:oleObj spid="_x0000_s9219" name="Ecuación" r:id="rId5" imgW="380880" imgH="799920" progId="Equation.3">
                    <p:embed/>
                  </p:oleObj>
                </mc:Choice>
                <mc:Fallback>
                  <p:oleObj name="Ecuación" r:id="rId5" imgW="380880" imgH="799920" progId="Equation.3">
                    <p:embed/>
                    <p:pic>
                      <p:nvPicPr>
                        <p:cNvPr id="19" name="Object 16">
                          <a:extLst>
                            <a:ext uri="{FF2B5EF4-FFF2-40B4-BE49-F238E27FC236}">
                              <a16:creationId xmlns:a16="http://schemas.microsoft.com/office/drawing/2014/main" id="{4604D943-1E40-43BF-8369-920BF103AE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 y="3114"/>
                          <a:ext cx="17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7">
              <a:extLst>
                <a:ext uri="{FF2B5EF4-FFF2-40B4-BE49-F238E27FC236}">
                  <a16:creationId xmlns:a16="http://schemas.microsoft.com/office/drawing/2014/main" id="{A7031DC7-23E6-4143-A158-ED45EB49FBA9}"/>
                </a:ext>
              </a:extLst>
            </p:cNvPr>
            <p:cNvSpPr txBox="1">
              <a:spLocks noChangeAspect="1" noChangeArrowheads="1"/>
            </p:cNvSpPr>
            <p:nvPr/>
          </p:nvSpPr>
          <p:spPr bwMode="auto">
            <a:xfrm>
              <a:off x="3033" y="3095"/>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1</a:t>
              </a:r>
              <a:endParaRPr lang="en-GB" altLang="es-ES" sz="2400"/>
            </a:p>
          </p:txBody>
        </p:sp>
        <p:sp>
          <p:nvSpPr>
            <p:cNvPr id="21" name="Text Box 18">
              <a:extLst>
                <a:ext uri="{FF2B5EF4-FFF2-40B4-BE49-F238E27FC236}">
                  <a16:creationId xmlns:a16="http://schemas.microsoft.com/office/drawing/2014/main" id="{97385607-A4C2-47A8-9987-FBB34F8E0556}"/>
                </a:ext>
              </a:extLst>
            </p:cNvPr>
            <p:cNvSpPr txBox="1">
              <a:spLocks noChangeAspect="1" noChangeArrowheads="1"/>
            </p:cNvSpPr>
            <p:nvPr/>
          </p:nvSpPr>
          <p:spPr bwMode="auto">
            <a:xfrm>
              <a:off x="4176" y="3095"/>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2</a:t>
              </a:r>
              <a:endParaRPr lang="en-GB" altLang="es-ES" sz="2400"/>
            </a:p>
          </p:txBody>
        </p:sp>
        <p:sp>
          <p:nvSpPr>
            <p:cNvPr id="22" name="Text Box 19">
              <a:extLst>
                <a:ext uri="{FF2B5EF4-FFF2-40B4-BE49-F238E27FC236}">
                  <a16:creationId xmlns:a16="http://schemas.microsoft.com/office/drawing/2014/main" id="{2D2C7CD1-ABAB-4762-BEBE-4D7A04C75DC8}"/>
                </a:ext>
              </a:extLst>
            </p:cNvPr>
            <p:cNvSpPr txBox="1">
              <a:spLocks noChangeAspect="1" noChangeArrowheads="1"/>
            </p:cNvSpPr>
            <p:nvPr/>
          </p:nvSpPr>
          <p:spPr bwMode="auto">
            <a:xfrm>
              <a:off x="1647" y="2028"/>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2</a:t>
              </a:r>
              <a:endParaRPr lang="en-GB" altLang="es-ES" sz="2400"/>
            </a:p>
          </p:txBody>
        </p:sp>
        <p:sp>
          <p:nvSpPr>
            <p:cNvPr id="23" name="Text Box 20">
              <a:extLst>
                <a:ext uri="{FF2B5EF4-FFF2-40B4-BE49-F238E27FC236}">
                  <a16:creationId xmlns:a16="http://schemas.microsoft.com/office/drawing/2014/main" id="{0C48C6B9-D17E-4EB9-BAB7-BD8A2031DB01}"/>
                </a:ext>
              </a:extLst>
            </p:cNvPr>
            <p:cNvSpPr txBox="1">
              <a:spLocks noChangeAspect="1" noChangeArrowheads="1"/>
            </p:cNvSpPr>
            <p:nvPr/>
          </p:nvSpPr>
          <p:spPr bwMode="auto">
            <a:xfrm>
              <a:off x="1636" y="1072"/>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4</a:t>
              </a:r>
              <a:endParaRPr lang="en-GB" altLang="es-ES" sz="2400"/>
            </a:p>
          </p:txBody>
        </p:sp>
        <p:sp>
          <p:nvSpPr>
            <p:cNvPr id="24" name="Text Box 21">
              <a:extLst>
                <a:ext uri="{FF2B5EF4-FFF2-40B4-BE49-F238E27FC236}">
                  <a16:creationId xmlns:a16="http://schemas.microsoft.com/office/drawing/2014/main" id="{EAF13A11-5745-4522-A812-568631C249E7}"/>
                </a:ext>
              </a:extLst>
            </p:cNvPr>
            <p:cNvSpPr txBox="1">
              <a:spLocks noChangeAspect="1" noChangeArrowheads="1"/>
            </p:cNvSpPr>
            <p:nvPr/>
          </p:nvSpPr>
          <p:spPr bwMode="auto">
            <a:xfrm>
              <a:off x="1647" y="1500"/>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3</a:t>
              </a:r>
              <a:endParaRPr lang="en-GB" altLang="es-ES" sz="2400"/>
            </a:p>
          </p:txBody>
        </p:sp>
        <p:sp>
          <p:nvSpPr>
            <p:cNvPr id="25" name="Text Box 22">
              <a:extLst>
                <a:ext uri="{FF2B5EF4-FFF2-40B4-BE49-F238E27FC236}">
                  <a16:creationId xmlns:a16="http://schemas.microsoft.com/office/drawing/2014/main" id="{3A3DE169-C889-41B0-A35E-5A1284A18616}"/>
                </a:ext>
              </a:extLst>
            </p:cNvPr>
            <p:cNvSpPr txBox="1">
              <a:spLocks noChangeAspect="1" noChangeArrowheads="1"/>
            </p:cNvSpPr>
            <p:nvPr/>
          </p:nvSpPr>
          <p:spPr bwMode="auto">
            <a:xfrm>
              <a:off x="1647" y="2589"/>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1</a:t>
              </a:r>
              <a:endParaRPr lang="en-GB" altLang="es-ES" sz="2400"/>
            </a:p>
          </p:txBody>
        </p:sp>
        <p:sp>
          <p:nvSpPr>
            <p:cNvPr id="26" name="Text Box 23">
              <a:extLst>
                <a:ext uri="{FF2B5EF4-FFF2-40B4-BE49-F238E27FC236}">
                  <a16:creationId xmlns:a16="http://schemas.microsoft.com/office/drawing/2014/main" id="{8823EECF-279E-4EBC-A280-1636D65905FD}"/>
                </a:ext>
              </a:extLst>
            </p:cNvPr>
            <p:cNvSpPr txBox="1">
              <a:spLocks noChangeAspect="1" noChangeArrowheads="1"/>
            </p:cNvSpPr>
            <p:nvPr/>
          </p:nvSpPr>
          <p:spPr bwMode="auto">
            <a:xfrm>
              <a:off x="3207" y="1712"/>
              <a:ext cx="114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Commutation limit</a:t>
              </a:r>
              <a:endParaRPr lang="en-GB" altLang="es-ES" sz="2400"/>
            </a:p>
          </p:txBody>
        </p:sp>
        <p:sp>
          <p:nvSpPr>
            <p:cNvPr id="27" name="Text Box 24">
              <a:extLst>
                <a:ext uri="{FF2B5EF4-FFF2-40B4-BE49-F238E27FC236}">
                  <a16:creationId xmlns:a16="http://schemas.microsoft.com/office/drawing/2014/main" id="{4EE3E466-45DA-4BE2-A9DF-C57184141965}"/>
                </a:ext>
              </a:extLst>
            </p:cNvPr>
            <p:cNvSpPr txBox="1">
              <a:spLocks noChangeAspect="1" noChangeArrowheads="1"/>
            </p:cNvSpPr>
            <p:nvPr/>
          </p:nvSpPr>
          <p:spPr bwMode="auto">
            <a:xfrm>
              <a:off x="2047" y="1500"/>
              <a:ext cx="398"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dirty="0"/>
                <a:t>t = 1’</a:t>
              </a:r>
              <a:endParaRPr lang="en-GB" altLang="es-ES" sz="2400" dirty="0"/>
            </a:p>
          </p:txBody>
        </p:sp>
        <p:sp>
          <p:nvSpPr>
            <p:cNvPr id="28" name="Text Box 25">
              <a:extLst>
                <a:ext uri="{FF2B5EF4-FFF2-40B4-BE49-F238E27FC236}">
                  <a16:creationId xmlns:a16="http://schemas.microsoft.com/office/drawing/2014/main" id="{68EFC6A2-569D-4DD2-8FF5-485671D56342}"/>
                </a:ext>
              </a:extLst>
            </p:cNvPr>
            <p:cNvSpPr txBox="1">
              <a:spLocks noChangeAspect="1" noChangeArrowheads="1"/>
            </p:cNvSpPr>
            <p:nvPr/>
          </p:nvSpPr>
          <p:spPr bwMode="auto">
            <a:xfrm>
              <a:off x="2039" y="1959"/>
              <a:ext cx="46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t = 20’</a:t>
              </a:r>
              <a:endParaRPr lang="en-GB" altLang="es-ES" sz="2400"/>
            </a:p>
          </p:txBody>
        </p:sp>
        <p:sp>
          <p:nvSpPr>
            <p:cNvPr id="29" name="Text Box 26">
              <a:extLst>
                <a:ext uri="{FF2B5EF4-FFF2-40B4-BE49-F238E27FC236}">
                  <a16:creationId xmlns:a16="http://schemas.microsoft.com/office/drawing/2014/main" id="{8FED8125-166C-4379-BFDB-A07E2F0A3BF8}"/>
                </a:ext>
              </a:extLst>
            </p:cNvPr>
            <p:cNvSpPr txBox="1">
              <a:spLocks noChangeAspect="1" noChangeArrowheads="1"/>
            </p:cNvSpPr>
            <p:nvPr/>
          </p:nvSpPr>
          <p:spPr bwMode="auto">
            <a:xfrm>
              <a:off x="2039" y="2301"/>
              <a:ext cx="46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t = 60’</a:t>
              </a:r>
              <a:endParaRPr lang="en-GB" altLang="es-ES" sz="2400"/>
            </a:p>
          </p:txBody>
        </p:sp>
        <p:sp>
          <p:nvSpPr>
            <p:cNvPr id="30" name="Text Box 27">
              <a:extLst>
                <a:ext uri="{FF2B5EF4-FFF2-40B4-BE49-F238E27FC236}">
                  <a16:creationId xmlns:a16="http://schemas.microsoft.com/office/drawing/2014/main" id="{4580F992-40CC-4461-927C-C48C1352FEA2}"/>
                </a:ext>
              </a:extLst>
            </p:cNvPr>
            <p:cNvSpPr txBox="1">
              <a:spLocks noChangeAspect="1" noChangeArrowheads="1"/>
            </p:cNvSpPr>
            <p:nvPr/>
          </p:nvSpPr>
          <p:spPr bwMode="auto">
            <a:xfrm>
              <a:off x="2465" y="2862"/>
              <a:ext cx="9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GB" altLang="es-ES" sz="1600"/>
                <a:t>Continuos Duty</a:t>
              </a:r>
              <a:endParaRPr lang="en-GB" altLang="es-ES" sz="2400"/>
            </a:p>
          </p:txBody>
        </p:sp>
      </p:grpSp>
      <p:sp>
        <p:nvSpPr>
          <p:cNvPr id="31" name="CuadroTexto 30">
            <a:extLst>
              <a:ext uri="{FF2B5EF4-FFF2-40B4-BE49-F238E27FC236}">
                <a16:creationId xmlns:a16="http://schemas.microsoft.com/office/drawing/2014/main" id="{A347AC88-DA64-473E-94A0-3B1199299343}"/>
              </a:ext>
            </a:extLst>
          </p:cNvPr>
          <p:cNvSpPr txBox="1"/>
          <p:nvPr/>
        </p:nvSpPr>
        <p:spPr>
          <a:xfrm>
            <a:off x="1109723" y="5858947"/>
            <a:ext cx="6896824" cy="369332"/>
          </a:xfrm>
          <a:prstGeom prst="rect">
            <a:avLst/>
          </a:prstGeom>
          <a:noFill/>
        </p:spPr>
        <p:txBody>
          <a:bodyPr wrap="none" rtlCol="0">
            <a:spAutoFit/>
          </a:bodyPr>
          <a:lstStyle/>
          <a:p>
            <a:r>
              <a:rPr lang="en-GB" dirty="0"/>
              <a:t>The maximum torque, current or power can be limited by the converter</a:t>
            </a:r>
          </a:p>
        </p:txBody>
      </p:sp>
      <p:sp>
        <p:nvSpPr>
          <p:cNvPr id="3" name="Marcador de pie de página 2">
            <a:extLst>
              <a:ext uri="{FF2B5EF4-FFF2-40B4-BE49-F238E27FC236}">
                <a16:creationId xmlns:a16="http://schemas.microsoft.com/office/drawing/2014/main" id="{27313CF2-EA5D-4E74-ACAD-3360DD89CF5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7822646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1F53F-C7D4-42EC-902E-DC9AEE643B52}"/>
              </a:ext>
            </a:extLst>
          </p:cNvPr>
          <p:cNvSpPr>
            <a:spLocks noGrp="1"/>
          </p:cNvSpPr>
          <p:nvPr>
            <p:ph type="title"/>
          </p:nvPr>
        </p:nvSpPr>
        <p:spPr/>
        <p:txBody>
          <a:bodyPr/>
          <a:lstStyle/>
          <a:p>
            <a:r>
              <a:rPr lang="es-ES" dirty="0"/>
              <a:t>control</a:t>
            </a:r>
          </a:p>
        </p:txBody>
      </p:sp>
      <p:sp>
        <p:nvSpPr>
          <p:cNvPr id="3" name="Marcador de texto 2">
            <a:extLst>
              <a:ext uri="{FF2B5EF4-FFF2-40B4-BE49-F238E27FC236}">
                <a16:creationId xmlns:a16="http://schemas.microsoft.com/office/drawing/2014/main" id="{A5CE85F9-B3A9-455B-89EB-2085312B4061}"/>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96452351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GB" noProof="0" dirty="0"/>
              <a:t>DC motor dynamic model and equations</a:t>
            </a:r>
          </a:p>
        </p:txBody>
      </p:sp>
      <p:graphicFrame>
        <p:nvGraphicFramePr>
          <p:cNvPr id="25603" name="Object 3"/>
          <p:cNvGraphicFramePr>
            <a:graphicFrameLocks noChangeAspect="1"/>
          </p:cNvGraphicFramePr>
          <p:nvPr/>
        </p:nvGraphicFramePr>
        <p:xfrm>
          <a:off x="5364088" y="1700808"/>
          <a:ext cx="2644775" cy="2254250"/>
        </p:xfrm>
        <a:graphic>
          <a:graphicData uri="http://schemas.openxmlformats.org/presentationml/2006/ole">
            <mc:AlternateContent xmlns:mc="http://schemas.openxmlformats.org/markup-compatibility/2006">
              <mc:Choice xmlns:v="urn:schemas-microsoft-com:vml" Requires="v">
                <p:oleObj spid="_x0000_s10242" name="Equation" r:id="rId3" imgW="1549080" imgH="1320480" progId="Equation.DSMT4">
                  <p:embed/>
                </p:oleObj>
              </mc:Choice>
              <mc:Fallback>
                <p:oleObj name="Equation" r:id="rId3" imgW="1549080" imgH="1320480" progId="Equation.DSMT4">
                  <p:embed/>
                  <p:pic>
                    <p:nvPicPr>
                      <p:cNvPr id="256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700808"/>
                        <a:ext cx="2644775" cy="2254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4" name="Picture 4"/>
          <p:cNvPicPr>
            <a:picLocks noChangeAspect="1" noChangeArrowheads="1"/>
          </p:cNvPicPr>
          <p:nvPr/>
        </p:nvPicPr>
        <p:blipFill>
          <a:blip r:embed="rId5" cstate="print"/>
          <a:srcRect/>
          <a:stretch>
            <a:fillRect/>
          </a:stretch>
        </p:blipFill>
        <p:spPr bwMode="auto">
          <a:xfrm>
            <a:off x="539552" y="1628800"/>
            <a:ext cx="4464496" cy="2036798"/>
          </a:xfrm>
          <a:prstGeom prst="rect">
            <a:avLst/>
          </a:prstGeom>
          <a:noFill/>
          <a:ln w="9525">
            <a:noFill/>
            <a:miter lim="800000"/>
            <a:headEnd/>
            <a:tailEnd/>
          </a:ln>
          <a:effectLst/>
        </p:spPr>
      </p:pic>
      <p:pic>
        <p:nvPicPr>
          <p:cNvPr id="8" name="Picture 4"/>
          <p:cNvPicPr>
            <a:picLocks noChangeAspect="1" noChangeArrowheads="1"/>
          </p:cNvPicPr>
          <p:nvPr/>
        </p:nvPicPr>
        <p:blipFill>
          <a:blip r:embed="rId6" cstate="print"/>
          <a:srcRect/>
          <a:stretch>
            <a:fillRect/>
          </a:stretch>
        </p:blipFill>
        <p:spPr bwMode="auto">
          <a:xfrm>
            <a:off x="467544" y="3861048"/>
            <a:ext cx="5933420" cy="2311804"/>
          </a:xfrm>
          <a:prstGeom prst="rect">
            <a:avLst/>
          </a:prstGeom>
          <a:noFill/>
          <a:ln w="9525">
            <a:noFill/>
            <a:miter lim="800000"/>
            <a:headEnd/>
            <a:tailEnd/>
          </a:ln>
          <a:effectLst/>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35</a:t>
            </a:fld>
            <a:endParaRPr lang="es-ES"/>
          </a:p>
        </p:txBody>
      </p:sp>
      <p:sp>
        <p:nvSpPr>
          <p:cNvPr id="3" name="Marcador de pie de página 2">
            <a:extLst>
              <a:ext uri="{FF2B5EF4-FFF2-40B4-BE49-F238E27FC236}">
                <a16:creationId xmlns:a16="http://schemas.microsoft.com/office/drawing/2014/main" id="{5A978A2C-F838-4B9B-BB77-DF94CD54BD83}"/>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8772439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Step response</a:t>
            </a:r>
          </a:p>
        </p:txBody>
      </p:sp>
      <p:sp>
        <p:nvSpPr>
          <p:cNvPr id="7" name="Contenidor de contingut 6"/>
          <p:cNvSpPr>
            <a:spLocks noGrp="1"/>
          </p:cNvSpPr>
          <p:nvPr>
            <p:ph sz="half" idx="2"/>
          </p:nvPr>
        </p:nvSpPr>
        <p:spPr>
          <a:xfrm>
            <a:off x="6286512" y="2214554"/>
            <a:ext cx="2400288" cy="2554287"/>
          </a:xfrm>
        </p:spPr>
        <p:txBody>
          <a:bodyPr>
            <a:normAutofit fontScale="70000" lnSpcReduction="20000"/>
          </a:bodyPr>
          <a:lstStyle/>
          <a:p>
            <a:r>
              <a:rPr lang="en-GB" noProof="0" dirty="0"/>
              <a:t>Values</a:t>
            </a:r>
          </a:p>
          <a:p>
            <a:pPr lvl="1"/>
            <a:r>
              <a:rPr lang="en-GB" noProof="0" dirty="0" err="1"/>
              <a:t>U</a:t>
            </a:r>
            <a:r>
              <a:rPr lang="en-GB" baseline="-25000" noProof="0" dirty="0" err="1"/>
              <a:t>a</a:t>
            </a:r>
            <a:r>
              <a:rPr lang="en-GB" noProof="0" dirty="0"/>
              <a:t> = 300 V</a:t>
            </a:r>
          </a:p>
          <a:p>
            <a:pPr lvl="1"/>
            <a:r>
              <a:rPr lang="en-GB" noProof="0" dirty="0"/>
              <a:t>T</a:t>
            </a:r>
            <a:r>
              <a:rPr lang="en-GB" baseline="-25000" noProof="0" dirty="0"/>
              <a:t>L</a:t>
            </a:r>
            <a:r>
              <a:rPr lang="en-GB" noProof="0" dirty="0"/>
              <a:t> = 372 Nm</a:t>
            </a:r>
          </a:p>
          <a:p>
            <a:pPr lvl="1"/>
            <a:r>
              <a:rPr lang="en-GB" noProof="0" dirty="0"/>
              <a:t>J = 7,12 kg m</a:t>
            </a:r>
            <a:r>
              <a:rPr lang="en-GB" baseline="30000" noProof="0" dirty="0"/>
              <a:t>2</a:t>
            </a:r>
            <a:endParaRPr lang="en-GB" noProof="0" dirty="0"/>
          </a:p>
          <a:p>
            <a:pPr lvl="1"/>
            <a:r>
              <a:rPr lang="en-GB" noProof="0" dirty="0"/>
              <a:t>b = 7,2 N s rad</a:t>
            </a:r>
            <a:r>
              <a:rPr lang="en-GB" baseline="30000" noProof="0" dirty="0"/>
              <a:t>-1</a:t>
            </a:r>
            <a:endParaRPr lang="en-GB" noProof="0" dirty="0"/>
          </a:p>
          <a:p>
            <a:pPr lvl="1"/>
            <a:r>
              <a:rPr lang="en-GB" noProof="0" dirty="0"/>
              <a:t>R</a:t>
            </a:r>
            <a:r>
              <a:rPr lang="en-GB" baseline="-25000" noProof="0" dirty="0"/>
              <a:t>a</a:t>
            </a:r>
            <a:r>
              <a:rPr lang="en-GB" noProof="0" dirty="0"/>
              <a:t> = 25 </a:t>
            </a:r>
            <a:r>
              <a:rPr lang="en-GB" noProof="0" dirty="0" err="1"/>
              <a:t>m</a:t>
            </a:r>
            <a:r>
              <a:rPr lang="en-GB" noProof="0" dirty="0" err="1">
                <a:latin typeface="Symbol" pitchFamily="18" charset="2"/>
              </a:rPr>
              <a:t>W</a:t>
            </a:r>
            <a:r>
              <a:rPr lang="en-GB" noProof="0" dirty="0"/>
              <a:t> </a:t>
            </a:r>
          </a:p>
          <a:p>
            <a:pPr lvl="1"/>
            <a:r>
              <a:rPr lang="en-GB" noProof="0" dirty="0"/>
              <a:t>L</a:t>
            </a:r>
            <a:r>
              <a:rPr lang="en-GB" baseline="-25000" noProof="0" dirty="0"/>
              <a:t>a</a:t>
            </a:r>
            <a:r>
              <a:rPr lang="en-GB" noProof="0" dirty="0"/>
              <a:t> = 2 </a:t>
            </a:r>
            <a:r>
              <a:rPr lang="en-GB" noProof="0" dirty="0" err="1"/>
              <a:t>mH</a:t>
            </a:r>
            <a:endParaRPr lang="en-GB" noProof="0" dirty="0"/>
          </a:p>
          <a:p>
            <a:pPr lvl="1"/>
            <a:r>
              <a:rPr lang="en-GB" noProof="0" dirty="0"/>
              <a:t>K = 3,72 V·s/rad</a:t>
            </a:r>
          </a:p>
        </p:txBody>
      </p:sp>
      <p:pic>
        <p:nvPicPr>
          <p:cNvPr id="9" name="8 Marcador de contenido" descr="DCmotorStep.jpg"/>
          <p:cNvPicPr>
            <a:picLocks noGrp="1" noChangeAspect="1"/>
          </p:cNvPicPr>
          <p:nvPr>
            <p:ph sz="half" idx="1"/>
          </p:nvPr>
        </p:nvPicPr>
        <p:blipFill>
          <a:blip r:embed="rId2" cstate="print"/>
          <a:stretch>
            <a:fillRect/>
          </a:stretch>
        </p:blipFill>
        <p:spPr>
          <a:xfrm>
            <a:off x="457200" y="1556792"/>
            <a:ext cx="5842992" cy="4383461"/>
          </a:xfrm>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36</a:t>
            </a:fld>
            <a:endParaRPr lang="es-ES"/>
          </a:p>
        </p:txBody>
      </p:sp>
      <p:sp>
        <p:nvSpPr>
          <p:cNvPr id="3" name="Marcador de pie de página 2">
            <a:extLst>
              <a:ext uri="{FF2B5EF4-FFF2-40B4-BE49-F238E27FC236}">
                <a16:creationId xmlns:a16="http://schemas.microsoft.com/office/drawing/2014/main" id="{7C304402-0B31-4492-997D-7BE2E1484D69}"/>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5561477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Closed loop system</a:t>
            </a:r>
          </a:p>
        </p:txBody>
      </p:sp>
      <p:pic>
        <p:nvPicPr>
          <p:cNvPr id="6" name="Picture 2"/>
          <p:cNvPicPr>
            <a:picLocks noChangeAspect="1" noChangeArrowheads="1"/>
          </p:cNvPicPr>
          <p:nvPr/>
        </p:nvPicPr>
        <p:blipFill>
          <a:blip r:embed="rId3" cstate="print"/>
          <a:srcRect/>
          <a:stretch>
            <a:fillRect/>
          </a:stretch>
        </p:blipFill>
        <p:spPr bwMode="auto">
          <a:xfrm>
            <a:off x="785786" y="1643050"/>
            <a:ext cx="6681624" cy="1928826"/>
          </a:xfrm>
          <a:prstGeom prst="rect">
            <a:avLst/>
          </a:prstGeom>
          <a:noFill/>
          <a:ln w="9525">
            <a:noFill/>
            <a:miter lim="800000"/>
            <a:headEnd/>
            <a:tailEnd/>
          </a:ln>
          <a:effectLst/>
        </p:spPr>
      </p:pic>
      <p:graphicFrame>
        <p:nvGraphicFramePr>
          <p:cNvPr id="190466" name="Object 2"/>
          <p:cNvGraphicFramePr>
            <a:graphicFrameLocks noChangeAspect="1"/>
          </p:cNvGraphicFramePr>
          <p:nvPr>
            <p:extLst/>
          </p:nvPr>
        </p:nvGraphicFramePr>
        <p:xfrm>
          <a:off x="179512" y="4340545"/>
          <a:ext cx="3616325" cy="1214438"/>
        </p:xfrm>
        <a:graphic>
          <a:graphicData uri="http://schemas.openxmlformats.org/presentationml/2006/ole">
            <mc:AlternateContent xmlns:mc="http://schemas.openxmlformats.org/markup-compatibility/2006">
              <mc:Choice xmlns:v="urn:schemas-microsoft-com:vml" Requires="v">
                <p:oleObj spid="_x0000_s11266" name="Ecuación" r:id="rId4" imgW="1396800" imgH="431640" progId="Equation.3">
                  <p:embed/>
                </p:oleObj>
              </mc:Choice>
              <mc:Fallback>
                <p:oleObj name="Ecuación" r:id="rId4" imgW="1396800" imgH="431640" progId="Equation.3">
                  <p:embed/>
                  <p:pic>
                    <p:nvPicPr>
                      <p:cNvPr id="1904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4340545"/>
                        <a:ext cx="3616325" cy="12144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Marcador de número de diapositiva 6"/>
          <p:cNvSpPr>
            <a:spLocks noGrp="1"/>
          </p:cNvSpPr>
          <p:nvPr>
            <p:ph type="sldNum" sz="quarter" idx="12"/>
          </p:nvPr>
        </p:nvSpPr>
        <p:spPr/>
        <p:txBody>
          <a:bodyPr/>
          <a:lstStyle/>
          <a:p>
            <a:fld id="{2739DF3F-EA59-48BB-8077-1FD00010D04E}" type="slidenum">
              <a:rPr lang="es-ES" smtClean="0"/>
              <a:pPr/>
              <a:t>37</a:t>
            </a:fld>
            <a:endParaRPr lang="es-ES"/>
          </a:p>
        </p:txBody>
      </p:sp>
      <p:pic>
        <p:nvPicPr>
          <p:cNvPr id="8" name="Picture 15" descr="The Unit Step Response">
            <a:extLst>
              <a:ext uri="{FF2B5EF4-FFF2-40B4-BE49-F238E27FC236}">
                <a16:creationId xmlns:a16="http://schemas.microsoft.com/office/drawing/2014/main" id="{D113CB4C-203D-49CD-8686-7950C3D82F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650627"/>
            <a:ext cx="4248472" cy="262697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ie de página 2">
            <a:extLst>
              <a:ext uri="{FF2B5EF4-FFF2-40B4-BE49-F238E27FC236}">
                <a16:creationId xmlns:a16="http://schemas.microsoft.com/office/drawing/2014/main" id="{DCFB65BE-AD64-4F53-83FA-F4A976D8787C}"/>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06655621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Controller tuning</a:t>
            </a:r>
          </a:p>
        </p:txBody>
      </p:sp>
      <p:graphicFrame>
        <p:nvGraphicFramePr>
          <p:cNvPr id="193538" name="Object 2"/>
          <p:cNvGraphicFramePr>
            <a:graphicFrameLocks noChangeAspect="1"/>
          </p:cNvGraphicFramePr>
          <p:nvPr>
            <p:extLst/>
          </p:nvPr>
        </p:nvGraphicFramePr>
        <p:xfrm>
          <a:off x="1022579" y="1285865"/>
          <a:ext cx="6930568" cy="1357322"/>
        </p:xfrm>
        <a:graphic>
          <a:graphicData uri="http://schemas.openxmlformats.org/presentationml/2006/ole">
            <mc:AlternateContent xmlns:mc="http://schemas.openxmlformats.org/markup-compatibility/2006">
              <mc:Choice xmlns:v="urn:schemas-microsoft-com:vml" Requires="v">
                <p:oleObj spid="_x0000_s12290" name="Equation" r:id="rId3" imgW="4279680" imgH="838080" progId="Equation.DSMT4">
                  <p:embed/>
                </p:oleObj>
              </mc:Choice>
              <mc:Fallback>
                <p:oleObj name="Equation" r:id="rId3" imgW="4279680" imgH="838080" progId="Equation.DSMT4">
                  <p:embed/>
                  <p:pic>
                    <p:nvPicPr>
                      <p:cNvPr id="1935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579" y="1285865"/>
                        <a:ext cx="6930568" cy="1357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39" name="Object 3"/>
          <p:cNvGraphicFramePr>
            <a:graphicFrameLocks noChangeAspect="1"/>
          </p:cNvGraphicFramePr>
          <p:nvPr>
            <p:extLst/>
          </p:nvPr>
        </p:nvGraphicFramePr>
        <p:xfrm>
          <a:off x="630238" y="2611761"/>
          <a:ext cx="7715250" cy="1428750"/>
        </p:xfrm>
        <a:graphic>
          <a:graphicData uri="http://schemas.openxmlformats.org/presentationml/2006/ole">
            <mc:AlternateContent xmlns:mc="http://schemas.openxmlformats.org/markup-compatibility/2006">
              <mc:Choice xmlns:v="urn:schemas-microsoft-com:vml" Requires="v">
                <p:oleObj spid="_x0000_s12291" name="Ecuación" r:id="rId5" imgW="4114800" imgH="761760" progId="Equation.3">
                  <p:embed/>
                </p:oleObj>
              </mc:Choice>
              <mc:Fallback>
                <p:oleObj name="Ecuación" r:id="rId5" imgW="4114800" imgH="761760" progId="Equation.3">
                  <p:embed/>
                  <p:pic>
                    <p:nvPicPr>
                      <p:cNvPr id="1935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8" y="2611761"/>
                        <a:ext cx="7715250"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Marcador de número de diapositiva 6"/>
          <p:cNvSpPr>
            <a:spLocks noGrp="1"/>
          </p:cNvSpPr>
          <p:nvPr>
            <p:ph type="sldNum" sz="quarter" idx="12"/>
          </p:nvPr>
        </p:nvSpPr>
        <p:spPr/>
        <p:txBody>
          <a:bodyPr/>
          <a:lstStyle/>
          <a:p>
            <a:fld id="{2739DF3F-EA59-48BB-8077-1FD00010D04E}" type="slidenum">
              <a:rPr lang="es-ES" smtClean="0"/>
              <a:pPr/>
              <a:t>38</a:t>
            </a:fld>
            <a:endParaRPr lang="es-ES"/>
          </a:p>
        </p:txBody>
      </p:sp>
      <p:pic>
        <p:nvPicPr>
          <p:cNvPr id="10" name="Picture 15" descr="The Unit Step Response">
            <a:extLst>
              <a:ext uri="{FF2B5EF4-FFF2-40B4-BE49-F238E27FC236}">
                <a16:creationId xmlns:a16="http://schemas.microsoft.com/office/drawing/2014/main" id="{60225B46-D011-4066-93B3-4540533805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0442" y="3935673"/>
            <a:ext cx="3914842" cy="2420677"/>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ie de página 2">
            <a:extLst>
              <a:ext uri="{FF2B5EF4-FFF2-40B4-BE49-F238E27FC236}">
                <a16:creationId xmlns:a16="http://schemas.microsoft.com/office/drawing/2014/main" id="{75895862-8D05-4F27-9560-845B238D3419}"/>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14133419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Internal Model Control</a:t>
            </a:r>
          </a:p>
        </p:txBody>
      </p:sp>
      <p:graphicFrame>
        <p:nvGraphicFramePr>
          <p:cNvPr id="195587" name="Object 3"/>
          <p:cNvGraphicFramePr>
            <a:graphicFrameLocks noGrp="1" noChangeAspect="1"/>
          </p:cNvGraphicFramePr>
          <p:nvPr>
            <p:ph sz="half" idx="1"/>
            <p:extLst/>
          </p:nvPr>
        </p:nvGraphicFramePr>
        <p:xfrm>
          <a:off x="611560" y="3248340"/>
          <a:ext cx="2286016" cy="2887600"/>
        </p:xfrm>
        <a:graphic>
          <a:graphicData uri="http://schemas.openxmlformats.org/presentationml/2006/ole">
            <mc:AlternateContent xmlns:mc="http://schemas.openxmlformats.org/markup-compatibility/2006">
              <mc:Choice xmlns:v="urn:schemas-microsoft-com:vml" Requires="v">
                <p:oleObj spid="_x0000_s13314" name="Ecuación" r:id="rId3" imgW="723600" imgH="914400" progId="Equation.3">
                  <p:embed/>
                </p:oleObj>
              </mc:Choice>
              <mc:Fallback>
                <p:oleObj name="Ecuación" r:id="rId3" imgW="723600" imgH="914400" progId="Equation.3">
                  <p:embed/>
                  <p:pic>
                    <p:nvPicPr>
                      <p:cNvPr id="19558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248340"/>
                        <a:ext cx="2286016" cy="288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5 Marcador de contenido"/>
          <p:cNvSpPr>
            <a:spLocks noGrp="1"/>
          </p:cNvSpPr>
          <p:nvPr>
            <p:ph sz="half" idx="2"/>
          </p:nvPr>
        </p:nvSpPr>
        <p:spPr>
          <a:xfrm>
            <a:off x="457200" y="1600201"/>
            <a:ext cx="8229600" cy="1468760"/>
          </a:xfrm>
        </p:spPr>
        <p:txBody>
          <a:bodyPr/>
          <a:lstStyle/>
          <a:p>
            <a:r>
              <a:rPr lang="en-GB" i="1" noProof="0" dirty="0"/>
              <a:t>t</a:t>
            </a:r>
            <a:r>
              <a:rPr lang="en-GB" i="1" baseline="-25000" noProof="0" dirty="0"/>
              <a:t>r</a:t>
            </a:r>
            <a:r>
              <a:rPr lang="en-GB" noProof="0" dirty="0"/>
              <a:t> is the settling time from 10% to 90%</a:t>
            </a:r>
          </a:p>
          <a:p>
            <a:r>
              <a:rPr lang="en-GB" i="1" noProof="0" dirty="0" err="1"/>
              <a:t>K</a:t>
            </a:r>
            <a:r>
              <a:rPr lang="en-GB" i="1" baseline="-25000" noProof="0" dirty="0" err="1"/>
              <a:t>p</a:t>
            </a:r>
            <a:r>
              <a:rPr lang="en-GB" noProof="0" dirty="0"/>
              <a:t> and </a:t>
            </a:r>
            <a:r>
              <a:rPr lang="en-GB" i="1" noProof="0" dirty="0"/>
              <a:t>K</a:t>
            </a:r>
            <a:r>
              <a:rPr lang="en-GB" i="1" baseline="-25000" noProof="0" dirty="0"/>
              <a:t>i</a:t>
            </a:r>
            <a:r>
              <a:rPr lang="en-GB" noProof="0" dirty="0"/>
              <a:t> impose these dynamics in a first-order system</a:t>
            </a:r>
          </a:p>
        </p:txBody>
      </p:sp>
      <p:sp>
        <p:nvSpPr>
          <p:cNvPr id="7" name="Marcador de número de diapositiva 6"/>
          <p:cNvSpPr>
            <a:spLocks noGrp="1"/>
          </p:cNvSpPr>
          <p:nvPr>
            <p:ph type="sldNum" sz="quarter" idx="12"/>
          </p:nvPr>
        </p:nvSpPr>
        <p:spPr/>
        <p:txBody>
          <a:bodyPr/>
          <a:lstStyle/>
          <a:p>
            <a:fld id="{2739DF3F-EA59-48BB-8077-1FD00010D04E}" type="slidenum">
              <a:rPr lang="es-ES" smtClean="0"/>
              <a:pPr/>
              <a:t>39</a:t>
            </a:fld>
            <a:endParaRPr lang="es-ES"/>
          </a:p>
        </p:txBody>
      </p:sp>
      <p:pic>
        <p:nvPicPr>
          <p:cNvPr id="8" name="Picture 15" descr="The Unit Step Response">
            <a:extLst>
              <a:ext uri="{FF2B5EF4-FFF2-40B4-BE49-F238E27FC236}">
                <a16:creationId xmlns:a16="http://schemas.microsoft.com/office/drawing/2014/main" id="{F7CF71EC-CB8A-4E6E-BABB-5FC75ABB9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2300" y="2843535"/>
            <a:ext cx="5715000" cy="35337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8">
            <a:extLst>
              <a:ext uri="{FF2B5EF4-FFF2-40B4-BE49-F238E27FC236}">
                <a16:creationId xmlns:a16="http://schemas.microsoft.com/office/drawing/2014/main" id="{8CEA47F6-50D2-41F0-BFB0-5A35466CD675}"/>
              </a:ext>
            </a:extLst>
          </p:cNvPr>
          <p:cNvCxnSpPr/>
          <p:nvPr/>
        </p:nvCxnSpPr>
        <p:spPr>
          <a:xfrm>
            <a:off x="3707904" y="5733256"/>
            <a:ext cx="12961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1EE4AD09-5AA3-4A3A-A01E-B9EEE2FF1B49}"/>
              </a:ext>
            </a:extLst>
          </p:cNvPr>
          <p:cNvCxnSpPr/>
          <p:nvPr/>
        </p:nvCxnSpPr>
        <p:spPr>
          <a:xfrm>
            <a:off x="3707904" y="4653136"/>
            <a:ext cx="12961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BDD0D982-2EF8-494A-BE9D-50AA34B1AC88}"/>
              </a:ext>
            </a:extLst>
          </p:cNvPr>
          <p:cNvCxnSpPr>
            <a:cxnSpLocks/>
          </p:cNvCxnSpPr>
          <p:nvPr/>
        </p:nvCxnSpPr>
        <p:spPr>
          <a:xfrm>
            <a:off x="4113825" y="4797152"/>
            <a:ext cx="0" cy="1376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9F89141D-2A4D-44D6-A03D-864B4F732F12}"/>
              </a:ext>
            </a:extLst>
          </p:cNvPr>
          <p:cNvCxnSpPr>
            <a:cxnSpLocks/>
          </p:cNvCxnSpPr>
          <p:nvPr/>
        </p:nvCxnSpPr>
        <p:spPr>
          <a:xfrm>
            <a:off x="4572000" y="4509120"/>
            <a:ext cx="0" cy="17281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40073A67-EB8E-4347-87E7-96DF9B2D4F94}"/>
              </a:ext>
            </a:extLst>
          </p:cNvPr>
          <p:cNvSpPr/>
          <p:nvPr/>
        </p:nvSpPr>
        <p:spPr>
          <a:xfrm>
            <a:off x="4198721" y="5960500"/>
            <a:ext cx="314510" cy="369332"/>
          </a:xfrm>
          <a:prstGeom prst="rect">
            <a:avLst/>
          </a:prstGeom>
        </p:spPr>
        <p:txBody>
          <a:bodyPr wrap="none">
            <a:spAutoFit/>
          </a:bodyPr>
          <a:lstStyle/>
          <a:p>
            <a:r>
              <a:rPr lang="en-GB" i="1" dirty="0"/>
              <a:t>t</a:t>
            </a:r>
            <a:r>
              <a:rPr lang="en-GB" i="1" baseline="-25000" dirty="0"/>
              <a:t>r</a:t>
            </a:r>
            <a:endParaRPr lang="es-ES" dirty="0"/>
          </a:p>
        </p:txBody>
      </p:sp>
      <p:sp>
        <p:nvSpPr>
          <p:cNvPr id="3" name="Marcador de pie de página 2">
            <a:extLst>
              <a:ext uri="{FF2B5EF4-FFF2-40B4-BE49-F238E27FC236}">
                <a16:creationId xmlns:a16="http://schemas.microsoft.com/office/drawing/2014/main" id="{8460AD46-EDAC-471C-B84B-21B675DF545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7304358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normAutofit/>
          </a:bodyPr>
          <a:lstStyle/>
          <a:p>
            <a:r>
              <a:rPr lang="en-GB" noProof="0" dirty="0"/>
              <a:t>Energy flow</a:t>
            </a:r>
          </a:p>
        </p:txBody>
      </p:sp>
      <p:sp>
        <p:nvSpPr>
          <p:cNvPr id="5" name="Contenidor de peu de pàgina 4"/>
          <p:cNvSpPr>
            <a:spLocks noGrp="1"/>
          </p:cNvSpPr>
          <p:nvPr>
            <p:ph type="ftr" sz="quarter" idx="11"/>
          </p:nvPr>
        </p:nvSpPr>
        <p:spPr/>
        <p:txBody>
          <a:bodyPr/>
          <a:lstStyle/>
          <a:p>
            <a:r>
              <a:rPr lang="en-US"/>
              <a:t>PMSM motor control</a:t>
            </a:r>
            <a:endParaRPr lang="ca-ES"/>
          </a:p>
        </p:txBody>
      </p:sp>
      <p:pic>
        <p:nvPicPr>
          <p:cNvPr id="925699" name="Picture 3"/>
          <p:cNvPicPr>
            <a:picLocks noGrp="1" noChangeAspect="1" noChangeArrowheads="1"/>
          </p:cNvPicPr>
          <p:nvPr>
            <p:ph idx="1"/>
          </p:nvPr>
        </p:nvPicPr>
        <p:blipFill>
          <a:blip r:embed="rId2" cstate="print"/>
          <a:srcRect/>
          <a:stretch>
            <a:fillRect/>
          </a:stretch>
        </p:blipFill>
        <p:spPr bwMode="auto">
          <a:xfrm>
            <a:off x="2698953" y="1575174"/>
            <a:ext cx="3786959" cy="2299414"/>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2658088" y="3874588"/>
            <a:ext cx="3827824" cy="2324226"/>
          </a:xfrm>
          <a:prstGeom prst="rect">
            <a:avLst/>
          </a:prstGeom>
          <a:noFill/>
          <a:ln w="9525">
            <a:noFill/>
            <a:miter lim="800000"/>
            <a:headEnd/>
            <a:tailEnd/>
          </a:ln>
          <a:effectLst/>
        </p:spPr>
      </p:pic>
      <p:sp>
        <p:nvSpPr>
          <p:cNvPr id="3" name="Marcador de número de diapositiva 2">
            <a:extLst>
              <a:ext uri="{FF2B5EF4-FFF2-40B4-BE49-F238E27FC236}">
                <a16:creationId xmlns:a16="http://schemas.microsoft.com/office/drawing/2014/main" id="{DE04712D-4B40-4E50-96F1-8FC8A70495E0}"/>
              </a:ext>
            </a:extLst>
          </p:cNvPr>
          <p:cNvSpPr>
            <a:spLocks noGrp="1"/>
          </p:cNvSpPr>
          <p:nvPr>
            <p:ph type="sldNum" sz="quarter" idx="12"/>
          </p:nvPr>
        </p:nvSpPr>
        <p:spPr/>
        <p:txBody>
          <a:bodyPr/>
          <a:lstStyle/>
          <a:p>
            <a:fld id="{AC73A611-7CB3-407B-8955-E73429FEB09D}" type="slidenum">
              <a:rPr lang="ca-ES" smtClean="0"/>
              <a:pPr/>
              <a:t>4</a:t>
            </a:fld>
            <a:endParaRPr lang="ca-ES"/>
          </a:p>
        </p:txBody>
      </p:sp>
      <p:sp>
        <p:nvSpPr>
          <p:cNvPr id="4" name="CuadroTexto 3">
            <a:extLst>
              <a:ext uri="{FF2B5EF4-FFF2-40B4-BE49-F238E27FC236}">
                <a16:creationId xmlns:a16="http://schemas.microsoft.com/office/drawing/2014/main" id="{FF71D042-10B3-4327-BA40-FDEACC09A536}"/>
              </a:ext>
            </a:extLst>
          </p:cNvPr>
          <p:cNvSpPr txBox="1"/>
          <p:nvPr/>
        </p:nvSpPr>
        <p:spPr>
          <a:xfrm>
            <a:off x="850918" y="2157815"/>
            <a:ext cx="1576778" cy="369332"/>
          </a:xfrm>
          <a:prstGeom prst="rect">
            <a:avLst/>
          </a:prstGeom>
          <a:noFill/>
        </p:spPr>
        <p:txBody>
          <a:bodyPr wrap="none" rtlCol="0">
            <a:spAutoFit/>
          </a:bodyPr>
          <a:lstStyle/>
          <a:p>
            <a:r>
              <a:rPr lang="es-ES" b="1" dirty="0" err="1"/>
              <a:t>Traction</a:t>
            </a:r>
            <a:r>
              <a:rPr lang="es-ES" b="1" dirty="0"/>
              <a:t> </a:t>
            </a:r>
            <a:r>
              <a:rPr lang="es-ES" b="1" dirty="0" err="1"/>
              <a:t>phase</a:t>
            </a:r>
            <a:endParaRPr lang="es-ES" b="1" dirty="0"/>
          </a:p>
        </p:txBody>
      </p:sp>
      <p:sp>
        <p:nvSpPr>
          <p:cNvPr id="8" name="CuadroTexto 7">
            <a:extLst>
              <a:ext uri="{FF2B5EF4-FFF2-40B4-BE49-F238E27FC236}">
                <a16:creationId xmlns:a16="http://schemas.microsoft.com/office/drawing/2014/main" id="{B4F6FB64-AB7D-4818-9EC0-0AD00B2ABA9B}"/>
              </a:ext>
            </a:extLst>
          </p:cNvPr>
          <p:cNvSpPr txBox="1"/>
          <p:nvPr/>
        </p:nvSpPr>
        <p:spPr>
          <a:xfrm>
            <a:off x="6776119" y="4679327"/>
            <a:ext cx="1524520" cy="369332"/>
          </a:xfrm>
          <a:prstGeom prst="rect">
            <a:avLst/>
          </a:prstGeom>
          <a:noFill/>
        </p:spPr>
        <p:txBody>
          <a:bodyPr wrap="none" rtlCol="0">
            <a:spAutoFit/>
          </a:bodyPr>
          <a:lstStyle/>
          <a:p>
            <a:r>
              <a:rPr lang="es-ES" b="1" dirty="0" err="1"/>
              <a:t>Braking</a:t>
            </a:r>
            <a:r>
              <a:rPr lang="es-ES" b="1" dirty="0"/>
              <a:t> </a:t>
            </a:r>
            <a:r>
              <a:rPr lang="es-ES" b="1" dirty="0" err="1"/>
              <a:t>phase</a:t>
            </a:r>
            <a:endParaRPr lang="es-ES" b="1"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sz="4000" noProof="0" dirty="0"/>
              <a:t>PI saturation</a:t>
            </a:r>
          </a:p>
        </p:txBody>
      </p:sp>
      <p:sp>
        <p:nvSpPr>
          <p:cNvPr id="39939" name="Rectangle 3"/>
          <p:cNvSpPr>
            <a:spLocks noGrp="1" noChangeArrowheads="1"/>
          </p:cNvSpPr>
          <p:nvPr>
            <p:ph type="body" idx="1"/>
          </p:nvPr>
        </p:nvSpPr>
        <p:spPr>
          <a:xfrm>
            <a:off x="457200" y="1211712"/>
            <a:ext cx="8229600" cy="1635806"/>
          </a:xfrm>
        </p:spPr>
        <p:txBody>
          <a:bodyPr>
            <a:normAutofit fontScale="70000" lnSpcReduction="20000"/>
          </a:bodyPr>
          <a:lstStyle/>
          <a:p>
            <a:pPr>
              <a:lnSpc>
                <a:spcPct val="90000"/>
              </a:lnSpc>
            </a:pPr>
            <a:r>
              <a:rPr lang="en-GB" sz="2800" noProof="0" dirty="0"/>
              <a:t>The output of the current PI controller is the voltage to be applied to the motor</a:t>
            </a:r>
          </a:p>
          <a:p>
            <a:pPr>
              <a:lnSpc>
                <a:spcPct val="90000"/>
              </a:lnSpc>
            </a:pPr>
            <a:r>
              <a:rPr lang="en-GB" sz="2800" noProof="0" dirty="0"/>
              <a:t>The motor voltage is limited to protect the motor, but limits the maximum speed</a:t>
            </a:r>
          </a:p>
          <a:p>
            <a:pPr>
              <a:lnSpc>
                <a:spcPct val="90000"/>
              </a:lnSpc>
            </a:pPr>
            <a:r>
              <a:rPr lang="en-GB" sz="2800" noProof="0" dirty="0"/>
              <a:t>And the integrator continues to integrate the error</a:t>
            </a:r>
          </a:p>
          <a:p>
            <a:pPr>
              <a:lnSpc>
                <a:spcPct val="90000"/>
              </a:lnSpc>
            </a:pPr>
            <a:r>
              <a:rPr lang="en-GB" sz="2800" noProof="0" dirty="0"/>
              <a:t>Anti wind-up to reset faster the saturated integrator output</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40</a:t>
            </a:fld>
            <a:endParaRPr lang="es-ES"/>
          </a:p>
        </p:txBody>
      </p:sp>
      <p:pic>
        <p:nvPicPr>
          <p:cNvPr id="2" name="Imagen 1">
            <a:extLst>
              <a:ext uri="{FF2B5EF4-FFF2-40B4-BE49-F238E27FC236}">
                <a16:creationId xmlns:a16="http://schemas.microsoft.com/office/drawing/2014/main" id="{50411468-2375-41A5-936F-85A1938521D7}"/>
              </a:ext>
            </a:extLst>
          </p:cNvPr>
          <p:cNvPicPr>
            <a:picLocks noChangeAspect="1"/>
          </p:cNvPicPr>
          <p:nvPr/>
        </p:nvPicPr>
        <p:blipFill>
          <a:blip r:embed="rId2"/>
          <a:stretch>
            <a:fillRect/>
          </a:stretch>
        </p:blipFill>
        <p:spPr>
          <a:xfrm>
            <a:off x="410610" y="2817617"/>
            <a:ext cx="8276190" cy="1828571"/>
          </a:xfrm>
          <a:prstGeom prst="rect">
            <a:avLst/>
          </a:prstGeom>
        </p:spPr>
      </p:pic>
      <p:pic>
        <p:nvPicPr>
          <p:cNvPr id="4" name="Imagen 3">
            <a:extLst>
              <a:ext uri="{FF2B5EF4-FFF2-40B4-BE49-F238E27FC236}">
                <a16:creationId xmlns:a16="http://schemas.microsoft.com/office/drawing/2014/main" id="{C7F8AD2E-DFEB-4728-9ED7-C35344832C6B}"/>
              </a:ext>
            </a:extLst>
          </p:cNvPr>
          <p:cNvPicPr>
            <a:picLocks noChangeAspect="1"/>
          </p:cNvPicPr>
          <p:nvPr/>
        </p:nvPicPr>
        <p:blipFill>
          <a:blip r:embed="rId3"/>
          <a:stretch>
            <a:fillRect/>
          </a:stretch>
        </p:blipFill>
        <p:spPr>
          <a:xfrm>
            <a:off x="410610" y="4610792"/>
            <a:ext cx="8276190" cy="1635806"/>
          </a:xfrm>
          <a:prstGeom prst="rect">
            <a:avLst/>
          </a:prstGeom>
        </p:spPr>
      </p:pic>
      <p:sp>
        <p:nvSpPr>
          <p:cNvPr id="5" name="Marcador de pie de página 4">
            <a:extLst>
              <a:ext uri="{FF2B5EF4-FFF2-40B4-BE49-F238E27FC236}">
                <a16:creationId xmlns:a16="http://schemas.microsoft.com/office/drawing/2014/main" id="{862F14CC-ADA7-4C0B-9A1A-F6D81870E67F}"/>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77073291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GB" noProof="0" dirty="0"/>
              <a:t>Anti wind-up PI controller</a:t>
            </a:r>
          </a:p>
        </p:txBody>
      </p:sp>
      <p:pic>
        <p:nvPicPr>
          <p:cNvPr id="40963" name="Picture 3"/>
          <p:cNvPicPr>
            <a:picLocks noGrp="1" noChangeAspect="1" noChangeArrowheads="1"/>
          </p:cNvPicPr>
          <p:nvPr>
            <p:ph idx="1"/>
          </p:nvPr>
        </p:nvPicPr>
        <p:blipFill>
          <a:blip r:embed="rId2" cstate="print"/>
          <a:srcRect/>
          <a:stretch>
            <a:fillRect/>
          </a:stretch>
        </p:blipFill>
        <p:spPr>
          <a:xfrm>
            <a:off x="1439639" y="1112114"/>
            <a:ext cx="6264722" cy="3275241"/>
          </a:xfr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41</a:t>
            </a:fld>
            <a:endParaRPr lang="es-ES"/>
          </a:p>
        </p:txBody>
      </p:sp>
      <p:pic>
        <p:nvPicPr>
          <p:cNvPr id="2" name="Imagen 1">
            <a:extLst>
              <a:ext uri="{FF2B5EF4-FFF2-40B4-BE49-F238E27FC236}">
                <a16:creationId xmlns:a16="http://schemas.microsoft.com/office/drawing/2014/main" id="{98134EFF-8D78-44E8-B9F5-D51BE926D7E6}"/>
              </a:ext>
            </a:extLst>
          </p:cNvPr>
          <p:cNvPicPr>
            <a:picLocks noChangeAspect="1"/>
          </p:cNvPicPr>
          <p:nvPr/>
        </p:nvPicPr>
        <p:blipFill>
          <a:blip r:embed="rId3"/>
          <a:stretch>
            <a:fillRect/>
          </a:stretch>
        </p:blipFill>
        <p:spPr>
          <a:xfrm>
            <a:off x="247474" y="4310545"/>
            <a:ext cx="8276190" cy="1828571"/>
          </a:xfrm>
          <a:prstGeom prst="rect">
            <a:avLst/>
          </a:prstGeom>
        </p:spPr>
      </p:pic>
      <p:sp>
        <p:nvSpPr>
          <p:cNvPr id="4" name="Marcador de pie de página 3">
            <a:extLst>
              <a:ext uri="{FF2B5EF4-FFF2-40B4-BE49-F238E27FC236}">
                <a16:creationId xmlns:a16="http://schemas.microsoft.com/office/drawing/2014/main" id="{DDD06BEA-C8A0-44C9-AFB6-B8FC64C11B25}"/>
              </a:ext>
            </a:extLst>
          </p:cNvPr>
          <p:cNvSpPr>
            <a:spLocks noGrp="1"/>
          </p:cNvSpPr>
          <p:nvPr>
            <p:ph type="ftr" sz="quarter" idx="11"/>
          </p:nvPr>
        </p:nvSpPr>
        <p:spPr/>
        <p:txBody>
          <a:bodyPr/>
          <a:lstStyle/>
          <a:p>
            <a:r>
              <a:rPr lang="ca-ES"/>
              <a:t>PMSM motor control</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1DDCCEF-D98C-474A-99B0-D91FC610C2D5}"/>
                  </a:ext>
                </a:extLst>
              </p:cNvPr>
              <p:cNvSpPr txBox="1"/>
              <p:nvPr/>
            </p:nvSpPr>
            <p:spPr>
              <a:xfrm>
                <a:off x="7077864" y="3588578"/>
                <a:ext cx="108427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a-ES" i="1" smtClean="0">
                              <a:latin typeface="Cambria Math" panose="02040503050406030204" pitchFamily="18" charset="0"/>
                            </a:rPr>
                          </m:ctrlPr>
                        </m:sSubPr>
                        <m:e>
                          <m:r>
                            <a:rPr lang="ca-ES" b="0" i="1" smtClean="0">
                              <a:latin typeface="Cambria Math" panose="02040503050406030204" pitchFamily="18" charset="0"/>
                            </a:rPr>
                            <m:t>𝑘</m:t>
                          </m:r>
                        </m:e>
                        <m:sub>
                          <m:r>
                            <a:rPr lang="ca-ES" b="0" i="1" smtClean="0">
                              <a:latin typeface="Cambria Math" panose="02040503050406030204" pitchFamily="18" charset="0"/>
                            </a:rPr>
                            <m:t>𝑎𝑤</m:t>
                          </m:r>
                        </m:sub>
                      </m:sSub>
                      <m:r>
                        <a:rPr lang="ca-ES" b="0" i="1" smtClean="0">
                          <a:latin typeface="Cambria Math" panose="02040503050406030204" pitchFamily="18" charset="0"/>
                        </a:rPr>
                        <m:t>=</m:t>
                      </m:r>
                      <m:sSub>
                        <m:sSubPr>
                          <m:ctrlPr>
                            <a:rPr lang="ca-ES" b="0" i="1" smtClean="0">
                              <a:latin typeface="Cambria Math" panose="02040503050406030204" pitchFamily="18" charset="0"/>
                            </a:rPr>
                          </m:ctrlPr>
                        </m:sSubPr>
                        <m:e>
                          <m:r>
                            <a:rPr lang="ca-ES" b="0" i="1" smtClean="0">
                              <a:latin typeface="Cambria Math" panose="02040503050406030204" pitchFamily="18" charset="0"/>
                            </a:rPr>
                            <m:t>𝑘</m:t>
                          </m:r>
                        </m:e>
                        <m:sub>
                          <m:r>
                            <a:rPr lang="ca-ES" b="0" i="1" smtClean="0">
                              <a:latin typeface="Cambria Math" panose="02040503050406030204" pitchFamily="18" charset="0"/>
                            </a:rPr>
                            <m:t>𝑝𝑥</m:t>
                          </m:r>
                        </m:sub>
                      </m:sSub>
                    </m:oMath>
                  </m:oMathPara>
                </a14:m>
                <a:endParaRPr lang="ca-ES" dirty="0"/>
              </a:p>
            </p:txBody>
          </p:sp>
        </mc:Choice>
        <mc:Fallback xmlns="">
          <p:sp>
            <p:nvSpPr>
              <p:cNvPr id="5" name="CuadroTexto 4">
                <a:extLst>
                  <a:ext uri="{FF2B5EF4-FFF2-40B4-BE49-F238E27FC236}">
                    <a16:creationId xmlns:a16="http://schemas.microsoft.com/office/drawing/2014/main" id="{31DDCCEF-D98C-474A-99B0-D91FC610C2D5}"/>
                  </a:ext>
                </a:extLst>
              </p:cNvPr>
              <p:cNvSpPr txBox="1">
                <a:spLocks noRot="1" noChangeAspect="1" noMove="1" noResize="1" noEditPoints="1" noAdjustHandles="1" noChangeArrowheads="1" noChangeShapeType="1" noTextEdit="1"/>
              </p:cNvSpPr>
              <p:nvPr/>
            </p:nvSpPr>
            <p:spPr>
              <a:xfrm>
                <a:off x="7077864" y="3588578"/>
                <a:ext cx="1084271" cy="298415"/>
              </a:xfrm>
              <a:prstGeom prst="rect">
                <a:avLst/>
              </a:prstGeom>
              <a:blipFill>
                <a:blip r:embed="rId4"/>
                <a:stretch>
                  <a:fillRect l="-5056" r="-1685" b="-20408"/>
                </a:stretch>
              </a:blipFill>
            </p:spPr>
            <p:txBody>
              <a:bodyPr/>
              <a:lstStyle/>
              <a:p>
                <a:r>
                  <a:rPr lang="ca-ES">
                    <a:noFill/>
                  </a:rPr>
                  <a:t> </a:t>
                </a:r>
              </a:p>
            </p:txBody>
          </p:sp>
        </mc:Fallback>
      </mc:AlternateContent>
    </p:spTree>
    <p:extLst>
      <p:ext uri="{BB962C8B-B14F-4D97-AF65-F5344CB8AC3E}">
        <p14:creationId xmlns:p14="http://schemas.microsoft.com/office/powerpoint/2010/main" val="96343302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BC3B2-6EF6-4E26-A5CA-A5C21B5F9043}"/>
              </a:ext>
            </a:extLst>
          </p:cNvPr>
          <p:cNvSpPr>
            <a:spLocks noGrp="1"/>
          </p:cNvSpPr>
          <p:nvPr>
            <p:ph type="title"/>
          </p:nvPr>
        </p:nvSpPr>
        <p:spPr/>
        <p:txBody>
          <a:bodyPr/>
          <a:lstStyle/>
          <a:p>
            <a:r>
              <a:rPr lang="en-GB" noProof="0" dirty="0"/>
              <a:t>Power Electronics for DC motor</a:t>
            </a:r>
          </a:p>
        </p:txBody>
      </p:sp>
      <p:sp>
        <p:nvSpPr>
          <p:cNvPr id="3" name="Marcador de texto 2">
            <a:extLst>
              <a:ext uri="{FF2B5EF4-FFF2-40B4-BE49-F238E27FC236}">
                <a16:creationId xmlns:a16="http://schemas.microsoft.com/office/drawing/2014/main" id="{DD6BC2A5-235C-49D5-92E7-AC1A27242F8D}"/>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13568668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GB" noProof="0" dirty="0"/>
              <a:t>4 quadrant converter</a:t>
            </a:r>
          </a:p>
        </p:txBody>
      </p:sp>
      <p:sp>
        <p:nvSpPr>
          <p:cNvPr id="6" name="5 Marcador de número de diapositiva"/>
          <p:cNvSpPr>
            <a:spLocks noGrp="1"/>
          </p:cNvSpPr>
          <p:nvPr>
            <p:ph type="sldNum" sz="quarter" idx="12"/>
          </p:nvPr>
        </p:nvSpPr>
        <p:spPr/>
        <p:txBody>
          <a:bodyPr/>
          <a:lstStyle/>
          <a:p>
            <a:fld id="{B7F8189B-F193-447E-8B41-F0470E43D72B}" type="slidenum">
              <a:rPr lang="es-ES" smtClean="0"/>
              <a:pPr/>
              <a:t>43</a:t>
            </a:fld>
            <a:endParaRPr lang="es-ES"/>
          </a:p>
        </p:txBody>
      </p:sp>
      <p:pic>
        <p:nvPicPr>
          <p:cNvPr id="8" name="Picture 1"/>
          <p:cNvPicPr>
            <a:picLocks noChangeAspect="1" noChangeArrowheads="1"/>
          </p:cNvPicPr>
          <p:nvPr/>
        </p:nvPicPr>
        <p:blipFill>
          <a:blip r:embed="rId2" cstate="print"/>
          <a:srcRect/>
          <a:stretch>
            <a:fillRect/>
          </a:stretch>
        </p:blipFill>
        <p:spPr bwMode="auto">
          <a:xfrm>
            <a:off x="431541" y="4293096"/>
            <a:ext cx="1793151" cy="1717521"/>
          </a:xfrm>
          <a:prstGeom prst="rect">
            <a:avLst/>
          </a:prstGeom>
          <a:noFill/>
          <a:ln w="9525">
            <a:noFill/>
            <a:miter lim="800000"/>
            <a:headEnd/>
            <a:tailEnd/>
          </a:ln>
          <a:effectLst/>
        </p:spPr>
      </p:pic>
      <p:pic>
        <p:nvPicPr>
          <p:cNvPr id="276481" name="Picture 1"/>
          <p:cNvPicPr>
            <a:picLocks noChangeAspect="1" noChangeArrowheads="1"/>
          </p:cNvPicPr>
          <p:nvPr/>
        </p:nvPicPr>
        <p:blipFill>
          <a:blip r:embed="rId3" cstate="print"/>
          <a:srcRect/>
          <a:stretch>
            <a:fillRect/>
          </a:stretch>
        </p:blipFill>
        <p:spPr bwMode="auto">
          <a:xfrm>
            <a:off x="5508104" y="4081361"/>
            <a:ext cx="3341117" cy="2255444"/>
          </a:xfrm>
          <a:prstGeom prst="rect">
            <a:avLst/>
          </a:prstGeom>
          <a:noFill/>
          <a:ln w="9525">
            <a:noFill/>
            <a:miter lim="800000"/>
            <a:headEnd/>
            <a:tailEnd/>
          </a:ln>
          <a:effectLst/>
        </p:spPr>
      </p:pic>
      <p:pic>
        <p:nvPicPr>
          <p:cNvPr id="808961" name="Picture 1"/>
          <p:cNvPicPr>
            <a:picLocks noChangeAspect="1" noChangeArrowheads="1"/>
          </p:cNvPicPr>
          <p:nvPr/>
        </p:nvPicPr>
        <p:blipFill>
          <a:blip r:embed="rId4" cstate="print"/>
          <a:srcRect/>
          <a:stretch>
            <a:fillRect/>
          </a:stretch>
        </p:blipFill>
        <p:spPr bwMode="auto">
          <a:xfrm>
            <a:off x="431541" y="1440549"/>
            <a:ext cx="2119646" cy="1263806"/>
          </a:xfrm>
          <a:prstGeom prst="rect">
            <a:avLst/>
          </a:prstGeom>
          <a:noFill/>
          <a:ln w="9525">
            <a:noFill/>
            <a:miter lim="800000"/>
            <a:headEnd/>
            <a:tailEnd/>
          </a:ln>
          <a:effectLst/>
        </p:spPr>
      </p:pic>
      <p:pic>
        <p:nvPicPr>
          <p:cNvPr id="9" name="Marcador de contenido 16"/>
          <p:cNvPicPr>
            <a:picLocks noGrp="1" noChangeAspect="1"/>
          </p:cNvPicPr>
          <p:nvPr>
            <p:ph sz="half" idx="2"/>
          </p:nvPr>
        </p:nvPicPr>
        <p:blipFill>
          <a:blip r:embed="rId5"/>
          <a:stretch>
            <a:fillRect/>
          </a:stretch>
        </p:blipFill>
        <p:spPr>
          <a:xfrm>
            <a:off x="2277742" y="2843804"/>
            <a:ext cx="2868984" cy="3562173"/>
          </a:xfrm>
          <a:prstGeom prst="rect">
            <a:avLst/>
          </a:prstGeom>
        </p:spPr>
      </p:pic>
      <p:sp>
        <p:nvSpPr>
          <p:cNvPr id="10" name="3 Marcador de contenido">
            <a:extLst>
              <a:ext uri="{FF2B5EF4-FFF2-40B4-BE49-F238E27FC236}">
                <a16:creationId xmlns:a16="http://schemas.microsoft.com/office/drawing/2014/main" id="{163DBE9A-170B-48B2-BD58-E9FECE35D339}"/>
              </a:ext>
            </a:extLst>
          </p:cNvPr>
          <p:cNvSpPr txBox="1">
            <a:spLocks/>
          </p:cNvSpPr>
          <p:nvPr/>
        </p:nvSpPr>
        <p:spPr>
          <a:xfrm>
            <a:off x="3124200" y="1600201"/>
            <a:ext cx="5562600" cy="9647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s-ES" dirty="0" err="1"/>
              <a:t>Now</a:t>
            </a:r>
            <a:r>
              <a:rPr lang="es-ES" dirty="0"/>
              <a:t> </a:t>
            </a:r>
            <a:r>
              <a:rPr lang="es-ES" dirty="0" err="1"/>
              <a:t>the</a:t>
            </a:r>
            <a:r>
              <a:rPr lang="es-ES" dirty="0"/>
              <a:t> car </a:t>
            </a:r>
            <a:r>
              <a:rPr lang="es-ES" dirty="0" err="1"/>
              <a:t>accelerates</a:t>
            </a:r>
            <a:r>
              <a:rPr lang="es-ES" dirty="0"/>
              <a:t> and </a:t>
            </a:r>
            <a:r>
              <a:rPr lang="es-ES" dirty="0" err="1"/>
              <a:t>brakes</a:t>
            </a:r>
            <a:r>
              <a:rPr lang="es-ES" dirty="0"/>
              <a:t> in </a:t>
            </a:r>
            <a:r>
              <a:rPr lang="es-ES" dirty="0" err="1"/>
              <a:t>both</a:t>
            </a:r>
            <a:r>
              <a:rPr lang="es-ES" dirty="0"/>
              <a:t> </a:t>
            </a:r>
            <a:r>
              <a:rPr lang="es-ES" dirty="0" err="1"/>
              <a:t>senses</a:t>
            </a:r>
            <a:endParaRPr lang="es-ES" dirty="0"/>
          </a:p>
        </p:txBody>
      </p:sp>
      <p:pic>
        <p:nvPicPr>
          <p:cNvPr id="11" name="Picture 4" descr="Tesla Model 3 Mid Range: ya se aceptan pedidos de la nueva versión ...">
            <a:extLst>
              <a:ext uri="{FF2B5EF4-FFF2-40B4-BE49-F238E27FC236}">
                <a16:creationId xmlns:a16="http://schemas.microsoft.com/office/drawing/2014/main" id="{80D765EC-30A8-4A56-910C-64F49BE9F5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30" t="27832" r="13146" b="14910"/>
          <a:stretch/>
        </p:blipFill>
        <p:spPr bwMode="auto">
          <a:xfrm>
            <a:off x="5508104" y="2603737"/>
            <a:ext cx="3043142" cy="135578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ie de página 2">
            <a:extLst>
              <a:ext uri="{FF2B5EF4-FFF2-40B4-BE49-F238E27FC236}">
                <a16:creationId xmlns:a16="http://schemas.microsoft.com/office/drawing/2014/main" id="{438B9081-E3A8-4107-A61C-A8DF2F34ACAA}"/>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49462928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Basic equations</a:t>
            </a:r>
          </a:p>
        </p:txBody>
      </p:sp>
      <p:sp>
        <p:nvSpPr>
          <p:cNvPr id="6" name="5 Marcador de número de diapositiva"/>
          <p:cNvSpPr>
            <a:spLocks noGrp="1"/>
          </p:cNvSpPr>
          <p:nvPr>
            <p:ph type="sldNum" sz="quarter" idx="12"/>
          </p:nvPr>
        </p:nvSpPr>
        <p:spPr/>
        <p:txBody>
          <a:bodyPr/>
          <a:lstStyle/>
          <a:p>
            <a:fld id="{B7F8189B-F193-447E-8B41-F0470E43D72B}" type="slidenum">
              <a:rPr lang="es-ES" smtClean="0"/>
              <a:pPr/>
              <a:t>44</a:t>
            </a:fld>
            <a:endParaRPr lang="es-ES"/>
          </a:p>
        </p:txBody>
      </p:sp>
      <p:pic>
        <p:nvPicPr>
          <p:cNvPr id="275460" name="Picture 4"/>
          <p:cNvPicPr>
            <a:picLocks noGrp="1" noChangeAspect="1" noChangeArrowheads="1"/>
          </p:cNvPicPr>
          <p:nvPr>
            <p:ph sz="half" idx="1"/>
          </p:nvPr>
        </p:nvPicPr>
        <p:blipFill>
          <a:blip r:embed="rId2" cstate="print"/>
          <a:srcRect/>
          <a:stretch>
            <a:fillRect/>
          </a:stretch>
        </p:blipFill>
        <p:spPr bwMode="auto">
          <a:xfrm>
            <a:off x="496391" y="1541701"/>
            <a:ext cx="4120501" cy="4826449"/>
          </a:xfrm>
          <a:prstGeom prst="rect">
            <a:avLst/>
          </a:prstGeom>
          <a:noFill/>
          <a:ln w="9525">
            <a:noFill/>
            <a:miter lim="800000"/>
            <a:headEnd/>
            <a:tailEnd/>
          </a:ln>
          <a:effectLst/>
        </p:spPr>
      </p:pic>
      <p:pic>
        <p:nvPicPr>
          <p:cNvPr id="7" name="Picture 1"/>
          <p:cNvPicPr>
            <a:picLocks noChangeAspect="1" noChangeArrowheads="1"/>
          </p:cNvPicPr>
          <p:nvPr/>
        </p:nvPicPr>
        <p:blipFill>
          <a:blip r:embed="rId3" cstate="print"/>
          <a:srcRect/>
          <a:stretch>
            <a:fillRect/>
          </a:stretch>
        </p:blipFill>
        <p:spPr bwMode="auto">
          <a:xfrm>
            <a:off x="5076056" y="1301943"/>
            <a:ext cx="3610744" cy="24374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12" name="Object 3">
                <a:extLst>
                  <a:ext uri="{FF2B5EF4-FFF2-40B4-BE49-F238E27FC236}">
                    <a16:creationId xmlns:a16="http://schemas.microsoft.com/office/drawing/2014/main" id="{C1BA3C01-155E-48F8-BF2A-E3B60AF852AF}"/>
                  </a:ext>
                </a:extLst>
              </p:cNvPr>
              <p:cNvSpPr txBox="1">
                <a:spLocks noGrp="1"/>
              </p:cNvSpPr>
              <p:nvPr>
                <p:ph sz="half" idx="2"/>
              </p:nvPr>
            </p:nvSpPr>
            <p:spPr bwMode="auto">
              <a:xfrm>
                <a:off x="4932040" y="4094434"/>
                <a:ext cx="3902248" cy="2261916"/>
              </a:xfrm>
              <a:prstGeom prst="rect">
                <a:avLst/>
              </a:prstGeom>
              <a:noFill/>
              <a:extLst/>
            </p:spPr>
            <p:txBody>
              <a:bodyPr>
                <a:normAutofit fontScale="92500"/>
              </a:bodyPr>
              <a:lstStyle/>
              <a:p>
                <a:pPr>
                  <a:buNone/>
                </a:pPr>
                <a14:m>
                  <m:oMathPara xmlns:m="http://schemas.openxmlformats.org/officeDocument/2006/math">
                    <m:oMathParaPr>
                      <m:jc m:val="centerGroup"/>
                    </m:oMathParaPr>
                    <m:oMath xmlns:m="http://schemas.openxmlformats.org/officeDocument/2006/math">
                      <m:f>
                        <m:fPr>
                          <m:ctrlPr>
                            <a:rPr lang="en-GB" sz="2000" b="1" i="1" noProof="0" smtClean="0">
                              <a:solidFill>
                                <a:srgbClr val="000000"/>
                              </a:solidFill>
                              <a:latin typeface="Cambria Math" panose="02040503050406030204" pitchFamily="18" charset="0"/>
                            </a:rPr>
                          </m:ctrlPr>
                        </m:fPr>
                        <m:num>
                          <m:d>
                            <m:dPr>
                              <m:begChr m:val="⟨"/>
                              <m:endChr m:val="⟩"/>
                              <m:ctrlPr>
                                <a:rPr lang="en-GB" sz="2000" b="1" i="1" noProof="0">
                                  <a:solidFill>
                                    <a:srgbClr val="000000"/>
                                  </a:solidFill>
                                  <a:latin typeface="Cambria Math" panose="02040503050406030204" pitchFamily="18" charset="0"/>
                                </a:rPr>
                              </m:ctrlPr>
                            </m:dPr>
                            <m:e>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𝑼</m:t>
                                  </m:r>
                                </m:e>
                                <m:sub>
                                  <m:r>
                                    <a:rPr lang="en-GB" sz="2000" b="1" i="1" noProof="0">
                                      <a:solidFill>
                                        <a:srgbClr val="000000"/>
                                      </a:solidFill>
                                      <a:latin typeface="Cambria Math" panose="02040503050406030204" pitchFamily="18" charset="0"/>
                                    </a:rPr>
                                    <m:t>𝒔</m:t>
                                  </m:r>
                                </m:sub>
                              </m:sSub>
                            </m:e>
                          </m:d>
                        </m:num>
                        <m:den>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𝑼</m:t>
                              </m:r>
                            </m:e>
                            <m:sub>
                              <m:r>
                                <a:rPr lang="en-GB" sz="2000" b="1" i="1" noProof="0">
                                  <a:solidFill>
                                    <a:srgbClr val="000000"/>
                                  </a:solidFill>
                                  <a:latin typeface="Cambria Math" panose="02040503050406030204" pitchFamily="18" charset="0"/>
                                </a:rPr>
                                <m:t>𝒆</m:t>
                              </m:r>
                            </m:sub>
                          </m:sSub>
                        </m:den>
                      </m:f>
                      <m:r>
                        <a:rPr lang="en-GB" sz="2000" b="1" i="1" noProof="0">
                          <a:solidFill>
                            <a:srgbClr val="000000"/>
                          </a:solidFill>
                          <a:latin typeface="Cambria Math" panose="02040503050406030204" pitchFamily="18" charset="0"/>
                        </a:rPr>
                        <m:t>=</m:t>
                      </m:r>
                      <m:f>
                        <m:fPr>
                          <m:ctrlPr>
                            <a:rPr lang="en-GB" sz="2000" b="1" i="1" noProof="0">
                              <a:solidFill>
                                <a:srgbClr val="000000"/>
                              </a:solidFill>
                              <a:latin typeface="Cambria Math" panose="02040503050406030204" pitchFamily="18" charset="0"/>
                            </a:rPr>
                          </m:ctrlPr>
                        </m:fPr>
                        <m:num>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𝑬</m:t>
                              </m:r>
                            </m:e>
                            <m:sub>
                              <m:r>
                                <a:rPr lang="en-GB" sz="2000" b="1" i="1" noProof="0">
                                  <a:solidFill>
                                    <a:srgbClr val="000000"/>
                                  </a:solidFill>
                                  <a:latin typeface="Cambria Math" panose="02040503050406030204" pitchFamily="18" charset="0"/>
                                </a:rPr>
                                <m:t>𝒔</m:t>
                              </m:r>
                            </m:sub>
                          </m:sSub>
                        </m:num>
                        <m:den>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𝑼</m:t>
                              </m:r>
                            </m:e>
                            <m:sub>
                              <m:r>
                                <a:rPr lang="en-GB" sz="2000" b="1" i="1" noProof="0">
                                  <a:solidFill>
                                    <a:srgbClr val="000000"/>
                                  </a:solidFill>
                                  <a:latin typeface="Cambria Math" panose="02040503050406030204" pitchFamily="18" charset="0"/>
                                </a:rPr>
                                <m:t>𝒆</m:t>
                              </m:r>
                            </m:sub>
                          </m:sSub>
                        </m:den>
                      </m:f>
                      <m:r>
                        <a:rPr lang="en-GB" sz="2000" b="1" i="1" noProof="0">
                          <a:solidFill>
                            <a:srgbClr val="000000"/>
                          </a:solidFill>
                          <a:latin typeface="Cambria Math" panose="02040503050406030204" pitchFamily="18" charset="0"/>
                        </a:rPr>
                        <m:t>=</m:t>
                      </m:r>
                      <m:r>
                        <a:rPr lang="en-GB" sz="2000" b="1" i="1" noProof="0">
                          <a:solidFill>
                            <a:srgbClr val="000000"/>
                          </a:solidFill>
                          <a:latin typeface="Cambria Math" panose="02040503050406030204" pitchFamily="18" charset="0"/>
                        </a:rPr>
                        <m:t>𝟐</m:t>
                      </m:r>
                      <m:r>
                        <a:rPr lang="en-GB" sz="2000" b="1" i="1" noProof="0">
                          <a:solidFill>
                            <a:srgbClr val="000000"/>
                          </a:solidFill>
                          <a:latin typeface="Cambria Math" panose="02040503050406030204" pitchFamily="18" charset="0"/>
                        </a:rPr>
                        <m:t>𝑫</m:t>
                      </m:r>
                      <m:r>
                        <a:rPr lang="en-GB" sz="2000" b="1" i="1" noProof="0">
                          <a:solidFill>
                            <a:srgbClr val="000000"/>
                          </a:solidFill>
                          <a:latin typeface="Cambria Math" panose="02040503050406030204" pitchFamily="18" charset="0"/>
                        </a:rPr>
                        <m:t>−</m:t>
                      </m:r>
                      <m:r>
                        <a:rPr lang="en-GB" sz="2000" b="1" i="1" noProof="0">
                          <a:solidFill>
                            <a:srgbClr val="000000"/>
                          </a:solidFill>
                          <a:latin typeface="Cambria Math" panose="02040503050406030204" pitchFamily="18" charset="0"/>
                        </a:rPr>
                        <m:t>𝟏</m:t>
                      </m:r>
                      <m:r>
                        <a:rPr lang="en-GB" sz="2000" b="1" i="1" noProof="0">
                          <a:solidFill>
                            <a:srgbClr val="000000"/>
                          </a:solidFill>
                          <a:latin typeface="Cambria Math" panose="02040503050406030204" pitchFamily="18" charset="0"/>
                        </a:rPr>
                        <m:t>=</m:t>
                      </m:r>
                      <m:r>
                        <a:rPr lang="en-GB" sz="2000" b="1" i="1" noProof="0">
                          <a:solidFill>
                            <a:srgbClr val="000000"/>
                          </a:solidFill>
                          <a:latin typeface="Cambria Math" panose="02040503050406030204" pitchFamily="18" charset="0"/>
                        </a:rPr>
                        <m:t>𝜶</m:t>
                      </m:r>
                    </m:oMath>
                    <m:oMath xmlns:m="http://schemas.openxmlformats.org/officeDocument/2006/math">
                      <m:r>
                        <a:rPr lang="en-GB" sz="2000" i="1" noProof="0">
                          <a:solidFill>
                            <a:srgbClr val="000000"/>
                          </a:solidFill>
                          <a:latin typeface="Cambria Math" panose="02040503050406030204" pitchFamily="18" charset="0"/>
                        </a:rPr>
                        <m:t>0≤</m:t>
                      </m:r>
                      <m:r>
                        <a:rPr lang="en-GB" sz="2000" i="1" noProof="0">
                          <a:solidFill>
                            <a:srgbClr val="000000"/>
                          </a:solidFill>
                          <a:latin typeface="Cambria Math" panose="02040503050406030204" pitchFamily="18" charset="0"/>
                        </a:rPr>
                        <m:t>𝐷</m:t>
                      </m:r>
                      <m:r>
                        <a:rPr lang="en-GB" sz="2000" i="1" noProof="0">
                          <a:solidFill>
                            <a:srgbClr val="000000"/>
                          </a:solidFill>
                          <a:latin typeface="Cambria Math" panose="02040503050406030204" pitchFamily="18" charset="0"/>
                        </a:rPr>
                        <m:t>≤1;−1≤</m:t>
                      </m:r>
                      <m:r>
                        <a:rPr lang="en-GB" sz="2000" i="1" noProof="0">
                          <a:solidFill>
                            <a:srgbClr val="000000"/>
                          </a:solidFill>
                          <a:latin typeface="Cambria Math" panose="02040503050406030204" pitchFamily="18" charset="0"/>
                        </a:rPr>
                        <m:t>𝛼</m:t>
                      </m:r>
                      <m:r>
                        <a:rPr lang="en-GB" sz="2000" i="1" noProof="0">
                          <a:solidFill>
                            <a:srgbClr val="000000"/>
                          </a:solidFill>
                          <a:latin typeface="Cambria Math" panose="02040503050406030204" pitchFamily="18" charset="0"/>
                        </a:rPr>
                        <m:t>≤1</m:t>
                      </m:r>
                    </m:oMath>
                    <m:oMath xmlns:m="http://schemas.openxmlformats.org/officeDocument/2006/math">
                      <m:f>
                        <m:fPr>
                          <m:ctrlPr>
                            <a:rPr lang="en-GB" sz="2000" i="1" noProof="0">
                              <a:solidFill>
                                <a:srgbClr val="000000"/>
                              </a:solidFill>
                              <a:latin typeface="Cambria Math" panose="02040503050406030204" pitchFamily="18" charset="0"/>
                            </a:rPr>
                          </m:ctrlPr>
                        </m:fPr>
                        <m:num>
                          <m:d>
                            <m:dPr>
                              <m:begChr m:val="⟨"/>
                              <m:endChr m:val="⟩"/>
                              <m:ctrlPr>
                                <a:rPr lang="en-GB" sz="2000" i="1" noProof="0">
                                  <a:solidFill>
                                    <a:srgbClr val="000000"/>
                                  </a:solidFill>
                                  <a:latin typeface="Cambria Math" panose="02040503050406030204" pitchFamily="18" charset="0"/>
                                </a:rPr>
                              </m:ctrlPr>
                            </m:dPr>
                            <m:e>
                              <m:sSub>
                                <m:sSubPr>
                                  <m:ctrlPr>
                                    <a:rPr lang="en-GB" sz="2000" i="1" noProof="0">
                                      <a:solidFill>
                                        <a:srgbClr val="000000"/>
                                      </a:solidFill>
                                      <a:latin typeface="Cambria Math" panose="02040503050406030204" pitchFamily="18" charset="0"/>
                                    </a:rPr>
                                  </m:ctrlPr>
                                </m:sSubPr>
                                <m:e>
                                  <m:r>
                                    <a:rPr lang="en-GB" sz="2000" i="1" noProof="0">
                                      <a:solidFill>
                                        <a:srgbClr val="000000"/>
                                      </a:solidFill>
                                      <a:latin typeface="Cambria Math" panose="02040503050406030204" pitchFamily="18" charset="0"/>
                                    </a:rPr>
                                    <m:t>𝐼</m:t>
                                  </m:r>
                                </m:e>
                                <m:sub>
                                  <m:r>
                                    <a:rPr lang="en-GB" sz="2000" i="1" noProof="0">
                                      <a:solidFill>
                                        <a:srgbClr val="000000"/>
                                      </a:solidFill>
                                      <a:latin typeface="Cambria Math" panose="02040503050406030204" pitchFamily="18" charset="0"/>
                                    </a:rPr>
                                    <m:t>𝑒</m:t>
                                  </m:r>
                                </m:sub>
                              </m:sSub>
                            </m:e>
                          </m:d>
                        </m:num>
                        <m:den>
                          <m:d>
                            <m:dPr>
                              <m:begChr m:val="⟨"/>
                              <m:endChr m:val="⟩"/>
                              <m:ctrlPr>
                                <a:rPr lang="en-GB" sz="2000" i="1" noProof="0">
                                  <a:solidFill>
                                    <a:srgbClr val="000000"/>
                                  </a:solidFill>
                                  <a:latin typeface="Cambria Math" panose="02040503050406030204" pitchFamily="18" charset="0"/>
                                </a:rPr>
                              </m:ctrlPr>
                            </m:dPr>
                            <m:e>
                              <m:sSub>
                                <m:sSubPr>
                                  <m:ctrlPr>
                                    <a:rPr lang="en-GB" sz="2000" i="1" noProof="0">
                                      <a:solidFill>
                                        <a:srgbClr val="000000"/>
                                      </a:solidFill>
                                      <a:latin typeface="Cambria Math" panose="02040503050406030204" pitchFamily="18" charset="0"/>
                                    </a:rPr>
                                  </m:ctrlPr>
                                </m:sSubPr>
                                <m:e>
                                  <m:r>
                                    <a:rPr lang="en-GB" sz="2000" i="1" noProof="0">
                                      <a:solidFill>
                                        <a:srgbClr val="000000"/>
                                      </a:solidFill>
                                      <a:latin typeface="Cambria Math" panose="02040503050406030204" pitchFamily="18" charset="0"/>
                                    </a:rPr>
                                    <m:t>𝐼</m:t>
                                  </m:r>
                                </m:e>
                                <m:sub>
                                  <m:r>
                                    <a:rPr lang="en-GB" sz="2000" i="1" noProof="0">
                                      <a:solidFill>
                                        <a:srgbClr val="000000"/>
                                      </a:solidFill>
                                      <a:latin typeface="Cambria Math" panose="02040503050406030204" pitchFamily="18" charset="0"/>
                                    </a:rPr>
                                    <m:t>𝑠</m:t>
                                  </m:r>
                                </m:sub>
                              </m:sSub>
                            </m:e>
                          </m:d>
                        </m:den>
                      </m:f>
                      <m:r>
                        <a:rPr lang="en-GB" sz="2000" i="1" noProof="0">
                          <a:solidFill>
                            <a:srgbClr val="000000"/>
                          </a:solidFill>
                          <a:latin typeface="Cambria Math" panose="02040503050406030204" pitchFamily="18" charset="0"/>
                        </a:rPr>
                        <m:t>=2</m:t>
                      </m:r>
                      <m:r>
                        <a:rPr lang="en-GB" sz="2000" i="1" noProof="0">
                          <a:solidFill>
                            <a:srgbClr val="000000"/>
                          </a:solidFill>
                          <a:latin typeface="Cambria Math" panose="02040503050406030204" pitchFamily="18" charset="0"/>
                        </a:rPr>
                        <m:t>𝐷</m:t>
                      </m:r>
                      <m:r>
                        <a:rPr lang="en-GB" sz="2000" i="1" noProof="0">
                          <a:solidFill>
                            <a:srgbClr val="000000"/>
                          </a:solidFill>
                          <a:latin typeface="Cambria Math" panose="02040503050406030204" pitchFamily="18" charset="0"/>
                        </a:rPr>
                        <m:t>−1=</m:t>
                      </m:r>
                      <m:r>
                        <a:rPr lang="en-GB" sz="2000" i="1" noProof="0">
                          <a:solidFill>
                            <a:srgbClr val="000000"/>
                          </a:solidFill>
                          <a:latin typeface="Cambria Math" panose="02040503050406030204" pitchFamily="18" charset="0"/>
                        </a:rPr>
                        <m:t>𝛼</m:t>
                      </m:r>
                    </m:oMath>
                    <m:oMath xmlns:m="http://schemas.openxmlformats.org/officeDocument/2006/math">
                      <m:r>
                        <a:rPr lang="en-GB" sz="2000" b="1" i="1" noProof="0">
                          <a:solidFill>
                            <a:srgbClr val="000000"/>
                          </a:solidFill>
                          <a:latin typeface="Cambria Math" panose="02040503050406030204" pitchFamily="18" charset="0"/>
                        </a:rPr>
                        <m:t>𝜟</m:t>
                      </m:r>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𝑰</m:t>
                          </m:r>
                        </m:e>
                        <m:sub>
                          <m:r>
                            <a:rPr lang="en-GB" sz="2000" b="1" i="1" noProof="0">
                              <a:solidFill>
                                <a:srgbClr val="000000"/>
                              </a:solidFill>
                              <a:latin typeface="Cambria Math" panose="02040503050406030204" pitchFamily="18" charset="0"/>
                            </a:rPr>
                            <m:t>𝒔</m:t>
                          </m:r>
                        </m:sub>
                      </m:sSub>
                      <m:r>
                        <a:rPr lang="en-GB" sz="2000" b="1" i="1" noProof="0">
                          <a:solidFill>
                            <a:srgbClr val="000000"/>
                          </a:solidFill>
                          <a:latin typeface="Cambria Math" panose="02040503050406030204" pitchFamily="18" charset="0"/>
                        </a:rPr>
                        <m:t>=</m:t>
                      </m:r>
                      <m:f>
                        <m:fPr>
                          <m:ctrlPr>
                            <a:rPr lang="en-GB" sz="2000" b="1" i="1" noProof="0">
                              <a:solidFill>
                                <a:srgbClr val="000000"/>
                              </a:solidFill>
                              <a:latin typeface="Cambria Math" panose="02040503050406030204" pitchFamily="18" charset="0"/>
                            </a:rPr>
                          </m:ctrlPr>
                        </m:fPr>
                        <m:num>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𝑼</m:t>
                              </m:r>
                            </m:e>
                            <m:sub>
                              <m:r>
                                <a:rPr lang="en-GB" sz="2000" b="1" i="1" noProof="0">
                                  <a:solidFill>
                                    <a:srgbClr val="000000"/>
                                  </a:solidFill>
                                  <a:latin typeface="Cambria Math" panose="02040503050406030204" pitchFamily="18" charset="0"/>
                                </a:rPr>
                                <m:t>𝒆</m:t>
                              </m:r>
                            </m:sub>
                          </m:sSub>
                        </m:num>
                        <m:den>
                          <m:sSub>
                            <m:sSubPr>
                              <m:ctrlPr>
                                <a:rPr lang="en-GB" sz="2000" b="1" i="1" noProof="0">
                                  <a:solidFill>
                                    <a:srgbClr val="000000"/>
                                  </a:solidFill>
                                  <a:latin typeface="Cambria Math" panose="02040503050406030204" pitchFamily="18" charset="0"/>
                                </a:rPr>
                              </m:ctrlPr>
                            </m:sSubPr>
                            <m:e>
                              <m:r>
                                <a:rPr lang="en-GB" sz="2000" b="1" i="1" noProof="0">
                                  <a:solidFill>
                                    <a:srgbClr val="000000"/>
                                  </a:solidFill>
                                  <a:latin typeface="Cambria Math" panose="02040503050406030204" pitchFamily="18" charset="0"/>
                                </a:rPr>
                                <m:t>𝑳</m:t>
                              </m:r>
                            </m:e>
                            <m:sub>
                              <m:r>
                                <a:rPr lang="en-GB" sz="2000" b="1" i="1" noProof="0">
                                  <a:solidFill>
                                    <a:srgbClr val="000000"/>
                                  </a:solidFill>
                                  <a:latin typeface="Cambria Math" panose="02040503050406030204" pitchFamily="18" charset="0"/>
                                </a:rPr>
                                <m:t>𝒔</m:t>
                              </m:r>
                            </m:sub>
                          </m:sSub>
                          <m:r>
                            <a:rPr lang="en-GB" sz="2000" b="1" i="1" noProof="0">
                              <a:solidFill>
                                <a:srgbClr val="000000"/>
                              </a:solidFill>
                              <a:latin typeface="Cambria Math" panose="02040503050406030204" pitchFamily="18" charset="0"/>
                            </a:rPr>
                            <m:t>𝒇</m:t>
                          </m:r>
                        </m:den>
                      </m:f>
                      <m:r>
                        <a:rPr lang="en-GB" sz="2000" b="1" i="1" noProof="0">
                          <a:solidFill>
                            <a:srgbClr val="000000"/>
                          </a:solidFill>
                          <a:latin typeface="Cambria Math" panose="02040503050406030204" pitchFamily="18" charset="0"/>
                        </a:rPr>
                        <m:t>𝟐</m:t>
                      </m:r>
                      <m:r>
                        <a:rPr lang="en-GB" sz="2000" b="1" i="1" noProof="0">
                          <a:solidFill>
                            <a:srgbClr val="000000"/>
                          </a:solidFill>
                          <a:latin typeface="Cambria Math" panose="02040503050406030204" pitchFamily="18" charset="0"/>
                        </a:rPr>
                        <m:t>𝑫</m:t>
                      </m:r>
                      <m:d>
                        <m:dPr>
                          <m:ctrlPr>
                            <a:rPr lang="en-GB" sz="2000" b="1" i="1" noProof="0">
                              <a:solidFill>
                                <a:srgbClr val="000000"/>
                              </a:solidFill>
                              <a:latin typeface="Cambria Math" panose="02040503050406030204" pitchFamily="18" charset="0"/>
                            </a:rPr>
                          </m:ctrlPr>
                        </m:dPr>
                        <m:e>
                          <m:r>
                            <a:rPr lang="en-GB" sz="2000" b="1" i="1" noProof="0">
                              <a:solidFill>
                                <a:srgbClr val="000000"/>
                              </a:solidFill>
                              <a:latin typeface="Cambria Math" panose="02040503050406030204" pitchFamily="18" charset="0"/>
                            </a:rPr>
                            <m:t>𝟏</m:t>
                          </m:r>
                          <m:r>
                            <a:rPr lang="en-GB" sz="2000" b="1" i="1" noProof="0">
                              <a:solidFill>
                                <a:srgbClr val="000000"/>
                              </a:solidFill>
                              <a:latin typeface="Cambria Math" panose="02040503050406030204" pitchFamily="18" charset="0"/>
                            </a:rPr>
                            <m:t>−</m:t>
                          </m:r>
                          <m:r>
                            <a:rPr lang="en-GB" sz="2000" b="1" i="1" noProof="0">
                              <a:solidFill>
                                <a:srgbClr val="000000"/>
                              </a:solidFill>
                              <a:latin typeface="Cambria Math" panose="02040503050406030204" pitchFamily="18" charset="0"/>
                            </a:rPr>
                            <m:t>𝑫</m:t>
                          </m:r>
                        </m:e>
                      </m:d>
                    </m:oMath>
                  </m:oMathPara>
                </a14:m>
                <a:endParaRPr lang="en-GB" sz="2000" b="1" noProof="0" dirty="0"/>
              </a:p>
            </p:txBody>
          </p:sp>
        </mc:Choice>
        <mc:Fallback xmlns="">
          <p:sp>
            <p:nvSpPr>
              <p:cNvPr id="12" name="Object 3">
                <a:extLst>
                  <a:ext uri="{FF2B5EF4-FFF2-40B4-BE49-F238E27FC236}">
                    <a16:creationId xmlns:a16="http://schemas.microsoft.com/office/drawing/2014/main" id="{C1BA3C01-155E-48F8-BF2A-E3B60AF852AF}"/>
                  </a:ext>
                </a:extLst>
              </p:cNvPr>
              <p:cNvSpPr txBox="1">
                <a:spLocks noGrp="1" noRot="1" noChangeAspect="1" noMove="1" noResize="1" noEditPoints="1" noAdjustHandles="1" noChangeArrowheads="1" noChangeShapeType="1" noTextEdit="1"/>
              </p:cNvSpPr>
              <p:nvPr>
                <p:ph sz="half" idx="2"/>
              </p:nvPr>
            </p:nvSpPr>
            <p:spPr bwMode="auto">
              <a:xfrm>
                <a:off x="4932040" y="4094434"/>
                <a:ext cx="3902248" cy="2261916"/>
              </a:xfrm>
              <a:prstGeom prst="rect">
                <a:avLst/>
              </a:prstGeom>
              <a:blipFill>
                <a:blip r:embed="rId4"/>
                <a:stretch>
                  <a:fillRect/>
                </a:stretch>
              </a:blipFill>
              <a:extLst/>
            </p:spPr>
            <p:txBody>
              <a:bodyPr/>
              <a:lstStyle/>
              <a:p>
                <a:r>
                  <a:rPr lang="es-ES">
                    <a:noFill/>
                  </a:rPr>
                  <a:t> </a:t>
                </a:r>
              </a:p>
            </p:txBody>
          </p:sp>
        </mc:Fallback>
      </mc:AlternateContent>
      <p:sp>
        <p:nvSpPr>
          <p:cNvPr id="3" name="Marcador de pie de página 2">
            <a:extLst>
              <a:ext uri="{FF2B5EF4-FFF2-40B4-BE49-F238E27FC236}">
                <a16:creationId xmlns:a16="http://schemas.microsoft.com/office/drawing/2014/main" id="{1E932CD4-06B3-4A33-8D92-AC263D828C6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5453972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99906-9B50-471B-8A1E-360C7E70B022}"/>
              </a:ext>
            </a:extLst>
          </p:cNvPr>
          <p:cNvSpPr>
            <a:spLocks noGrp="1"/>
          </p:cNvSpPr>
          <p:nvPr>
            <p:ph type="title"/>
          </p:nvPr>
        </p:nvSpPr>
        <p:spPr/>
        <p:txBody>
          <a:bodyPr/>
          <a:lstStyle/>
          <a:p>
            <a:r>
              <a:rPr lang="en-US" dirty="0"/>
              <a:t>Lab1. DC motor model and control</a:t>
            </a:r>
            <a:endParaRPr lang="ca-ES" dirty="0"/>
          </a:p>
        </p:txBody>
      </p:sp>
      <p:sp>
        <p:nvSpPr>
          <p:cNvPr id="3" name="Marcador de texto 2">
            <a:extLst>
              <a:ext uri="{FF2B5EF4-FFF2-40B4-BE49-F238E27FC236}">
                <a16:creationId xmlns:a16="http://schemas.microsoft.com/office/drawing/2014/main" id="{E6611CC5-814C-421F-BF82-845C3A9B4D81}"/>
              </a:ext>
            </a:extLst>
          </p:cNvPr>
          <p:cNvSpPr>
            <a:spLocks noGrp="1"/>
          </p:cNvSpPr>
          <p:nvPr>
            <p:ph type="body" idx="1"/>
          </p:nvPr>
        </p:nvSpPr>
        <p:spPr/>
        <p:txBody>
          <a:bodyPr/>
          <a:lstStyle/>
          <a:p>
            <a:endParaRPr lang="ca-ES"/>
          </a:p>
        </p:txBody>
      </p:sp>
    </p:spTree>
    <p:extLst>
      <p:ext uri="{BB962C8B-B14F-4D97-AF65-F5344CB8AC3E}">
        <p14:creationId xmlns:p14="http://schemas.microsoft.com/office/powerpoint/2010/main" val="78497838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noProof="0" dirty="0"/>
              <a:t>Motor parameters</a:t>
            </a:r>
            <a:br>
              <a:rPr lang="en-GB" noProof="0" dirty="0"/>
            </a:br>
            <a:r>
              <a:rPr lang="en-GB" noProof="0" dirty="0"/>
              <a:t>Maxon RE 65, 250 W, 48 V</a:t>
            </a:r>
          </a:p>
        </p:txBody>
      </p:sp>
      <p:sp>
        <p:nvSpPr>
          <p:cNvPr id="4" name="Marcador de pie de página 3"/>
          <p:cNvSpPr>
            <a:spLocks noGrp="1"/>
          </p:cNvSpPr>
          <p:nvPr>
            <p:ph type="ftr" sz="quarter" idx="11"/>
          </p:nvPr>
        </p:nvSpPr>
        <p:spPr/>
        <p:txBody>
          <a:bodyPr/>
          <a:lstStyle/>
          <a:p>
            <a:r>
              <a:rPr lang="en-US"/>
              <a:t>PMSM motor control</a:t>
            </a:r>
            <a:endParaRPr lang="es-ES"/>
          </a:p>
        </p:txBody>
      </p:sp>
      <p:graphicFrame>
        <p:nvGraphicFramePr>
          <p:cNvPr id="9" name="4 Marcador de contenido"/>
          <p:cNvGraphicFramePr>
            <a:graphicFrameLocks noGrp="1"/>
          </p:cNvGraphicFramePr>
          <p:nvPr>
            <p:ph idx="1"/>
            <p:extLst>
              <p:ext uri="{D42A27DB-BD31-4B8C-83A1-F6EECF244321}">
                <p14:modId xmlns:p14="http://schemas.microsoft.com/office/powerpoint/2010/main" val="1598015162"/>
              </p:ext>
            </p:extLst>
          </p:nvPr>
        </p:nvGraphicFramePr>
        <p:xfrm>
          <a:off x="1828800" y="2241074"/>
          <a:ext cx="5486400" cy="3291840"/>
        </p:xfrm>
        <a:graphic>
          <a:graphicData uri="http://schemas.openxmlformats.org/drawingml/2006/table">
            <a:tbl>
              <a:tblPr firstRow="1" bandRow="1">
                <a:tableStyleId>{0E3FDE45-AF77-4B5C-9715-49D594BDF05E}</a:tableStyleId>
              </a:tblPr>
              <a:tblGrid>
                <a:gridCol w="3168352">
                  <a:extLst>
                    <a:ext uri="{9D8B030D-6E8A-4147-A177-3AD203B41FA5}">
                      <a16:colId xmlns:a16="http://schemas.microsoft.com/office/drawing/2014/main" val="20000"/>
                    </a:ext>
                  </a:extLst>
                </a:gridCol>
                <a:gridCol w="2318048">
                  <a:extLst>
                    <a:ext uri="{9D8B030D-6E8A-4147-A177-3AD203B41FA5}">
                      <a16:colId xmlns:a16="http://schemas.microsoft.com/office/drawing/2014/main" val="20001"/>
                    </a:ext>
                  </a:extLst>
                </a:gridCol>
              </a:tblGrid>
              <a:tr h="364500">
                <a:tc>
                  <a:txBody>
                    <a:bodyPr/>
                    <a:lstStyle/>
                    <a:p>
                      <a:pPr algn="l"/>
                      <a:r>
                        <a:rPr lang="en-US" noProof="0" dirty="0"/>
                        <a:t>Parameter</a:t>
                      </a:r>
                    </a:p>
                  </a:txBody>
                  <a:tcPr/>
                </a:tc>
                <a:tc>
                  <a:txBody>
                    <a:bodyPr/>
                    <a:lstStyle/>
                    <a:p>
                      <a:pPr algn="l"/>
                      <a:r>
                        <a:rPr lang="en-US" noProof="0" dirty="0"/>
                        <a:t>Value</a:t>
                      </a:r>
                    </a:p>
                  </a:txBody>
                  <a:tcPr/>
                </a:tc>
                <a:extLst>
                  <a:ext uri="{0D108BD9-81ED-4DB2-BD59-A6C34878D82A}">
                    <a16:rowId xmlns:a16="http://schemas.microsoft.com/office/drawing/2014/main" val="10000"/>
                  </a:ext>
                </a:extLst>
              </a:tr>
              <a:tr h="364500">
                <a:tc>
                  <a:txBody>
                    <a:bodyPr/>
                    <a:lstStyle/>
                    <a:p>
                      <a:pPr algn="l"/>
                      <a:r>
                        <a:rPr lang="en-US" noProof="0" dirty="0"/>
                        <a:t>Rated power (P)</a:t>
                      </a:r>
                    </a:p>
                  </a:txBody>
                  <a:tcPr/>
                </a:tc>
                <a:tc>
                  <a:txBody>
                    <a:bodyPr/>
                    <a:lstStyle/>
                    <a:p>
                      <a:pPr algn="l"/>
                      <a:r>
                        <a:rPr lang="en-US" noProof="0" dirty="0"/>
                        <a:t>250 W</a:t>
                      </a:r>
                    </a:p>
                  </a:txBody>
                  <a:tcPr/>
                </a:tc>
                <a:extLst>
                  <a:ext uri="{0D108BD9-81ED-4DB2-BD59-A6C34878D82A}">
                    <a16:rowId xmlns:a16="http://schemas.microsoft.com/office/drawing/2014/main" val="10001"/>
                  </a:ext>
                </a:extLst>
              </a:tr>
              <a:tr h="364500">
                <a:tc>
                  <a:txBody>
                    <a:bodyPr/>
                    <a:lstStyle/>
                    <a:p>
                      <a:pPr algn="l"/>
                      <a:r>
                        <a:rPr lang="en-US" noProof="0" dirty="0"/>
                        <a:t>Rated voltage</a:t>
                      </a:r>
                      <a:r>
                        <a:rPr lang="en-US" baseline="0" noProof="0" dirty="0"/>
                        <a:t> (V)</a:t>
                      </a:r>
                      <a:endParaRPr lang="en-US" noProof="0" dirty="0"/>
                    </a:p>
                  </a:txBody>
                  <a:tcPr/>
                </a:tc>
                <a:tc>
                  <a:txBody>
                    <a:bodyPr/>
                    <a:lstStyle/>
                    <a:p>
                      <a:pPr algn="l"/>
                      <a:r>
                        <a:rPr lang="en-US" noProof="0" dirty="0"/>
                        <a:t>48</a:t>
                      </a:r>
                      <a:r>
                        <a:rPr lang="en-US" baseline="0" noProof="0" dirty="0"/>
                        <a:t> V</a:t>
                      </a:r>
                      <a:endParaRPr lang="en-US" noProof="0" dirty="0"/>
                    </a:p>
                  </a:txBody>
                  <a:tcPr/>
                </a:tc>
                <a:extLst>
                  <a:ext uri="{0D108BD9-81ED-4DB2-BD59-A6C34878D82A}">
                    <a16:rowId xmlns:a16="http://schemas.microsoft.com/office/drawing/2014/main" val="10002"/>
                  </a:ext>
                </a:extLst>
              </a:tr>
              <a:tr h="364500">
                <a:tc>
                  <a:txBody>
                    <a:bodyPr/>
                    <a:lstStyle/>
                    <a:p>
                      <a:pPr algn="l"/>
                      <a:r>
                        <a:rPr lang="en-US" noProof="0" dirty="0"/>
                        <a:t>Rated current (A)</a:t>
                      </a:r>
                    </a:p>
                  </a:txBody>
                  <a:tcPr/>
                </a:tc>
                <a:tc>
                  <a:txBody>
                    <a:bodyPr/>
                    <a:lstStyle/>
                    <a:p>
                      <a:pPr algn="l"/>
                      <a:r>
                        <a:rPr lang="en-US" noProof="0" dirty="0"/>
                        <a:t>6,8 A</a:t>
                      </a:r>
                    </a:p>
                  </a:txBody>
                  <a:tcPr/>
                </a:tc>
                <a:extLst>
                  <a:ext uri="{0D108BD9-81ED-4DB2-BD59-A6C34878D82A}">
                    <a16:rowId xmlns:a16="http://schemas.microsoft.com/office/drawing/2014/main" val="10003"/>
                  </a:ext>
                </a:extLst>
              </a:tr>
              <a:tr h="364500">
                <a:tc>
                  <a:txBody>
                    <a:bodyPr/>
                    <a:lstStyle/>
                    <a:p>
                      <a:pPr algn="l"/>
                      <a:r>
                        <a:rPr lang="en-US" noProof="0" dirty="0"/>
                        <a:t>Rated speed (rpm)</a:t>
                      </a:r>
                    </a:p>
                  </a:txBody>
                  <a:tcPr/>
                </a:tc>
                <a:tc>
                  <a:txBody>
                    <a:bodyPr/>
                    <a:lstStyle/>
                    <a:p>
                      <a:pPr algn="l"/>
                      <a:r>
                        <a:rPr lang="en-US" noProof="0" dirty="0"/>
                        <a:t>3420 rpm</a:t>
                      </a:r>
                    </a:p>
                  </a:txBody>
                  <a:tcPr/>
                </a:tc>
                <a:extLst>
                  <a:ext uri="{0D108BD9-81ED-4DB2-BD59-A6C34878D82A}">
                    <a16:rowId xmlns:a16="http://schemas.microsoft.com/office/drawing/2014/main" val="10004"/>
                  </a:ext>
                </a:extLst>
              </a:tr>
              <a:tr h="364500">
                <a:tc>
                  <a:txBody>
                    <a:bodyPr/>
                    <a:lstStyle/>
                    <a:p>
                      <a:pPr algn="l"/>
                      <a:r>
                        <a:rPr lang="en-US" noProof="0" dirty="0"/>
                        <a:t>Maximum</a:t>
                      </a:r>
                      <a:r>
                        <a:rPr lang="en-US" baseline="0" noProof="0" dirty="0"/>
                        <a:t> speed (rpm)</a:t>
                      </a:r>
                      <a:endParaRPr lang="en-US" noProof="0" dirty="0"/>
                    </a:p>
                  </a:txBody>
                  <a:tcPr/>
                </a:tc>
                <a:tc>
                  <a:txBody>
                    <a:bodyPr/>
                    <a:lstStyle/>
                    <a:p>
                      <a:pPr algn="l"/>
                      <a:r>
                        <a:rPr lang="en-US" noProof="0" dirty="0"/>
                        <a:t>6000 rpm</a:t>
                      </a:r>
                    </a:p>
                  </a:txBody>
                  <a:tcPr/>
                </a:tc>
                <a:extLst>
                  <a:ext uri="{0D108BD9-81ED-4DB2-BD59-A6C34878D82A}">
                    <a16:rowId xmlns:a16="http://schemas.microsoft.com/office/drawing/2014/main" val="10005"/>
                  </a:ext>
                </a:extLst>
              </a:tr>
              <a:tr h="364500">
                <a:tc>
                  <a:txBody>
                    <a:bodyPr/>
                    <a:lstStyle/>
                    <a:p>
                      <a:pPr algn="l"/>
                      <a:r>
                        <a:rPr lang="en-US" noProof="0" dirty="0"/>
                        <a:t>EMF constant (</a:t>
                      </a:r>
                      <a:r>
                        <a:rPr lang="en-US" noProof="0" dirty="0" err="1"/>
                        <a:t>k</a:t>
                      </a:r>
                      <a:r>
                        <a:rPr lang="en-US" baseline="-25000" noProof="0" dirty="0" err="1">
                          <a:latin typeface="Symbol" panose="05050102010706020507" pitchFamily="18" charset="2"/>
                        </a:rPr>
                        <a:t>F</a:t>
                      </a:r>
                      <a:r>
                        <a:rPr lang="en-US" noProof="0" dirty="0"/>
                        <a:t>)</a:t>
                      </a:r>
                    </a:p>
                  </a:txBody>
                  <a:tcPr/>
                </a:tc>
                <a:tc>
                  <a:txBody>
                    <a:bodyPr/>
                    <a:lstStyle/>
                    <a:p>
                      <a:pPr algn="l"/>
                      <a:r>
                        <a:rPr lang="en-US" sz="1800" kern="1200" noProof="0" dirty="0">
                          <a:solidFill>
                            <a:schemeClr val="tx1"/>
                          </a:solidFill>
                          <a:latin typeface="+mn-lt"/>
                          <a:ea typeface="+mn-ea"/>
                          <a:cs typeface="+mn-cs"/>
                        </a:rPr>
                        <a:t>77,8 rpm/V</a:t>
                      </a:r>
                    </a:p>
                  </a:txBody>
                  <a:tcPr/>
                </a:tc>
                <a:extLst>
                  <a:ext uri="{0D108BD9-81ED-4DB2-BD59-A6C34878D82A}">
                    <a16:rowId xmlns:a16="http://schemas.microsoft.com/office/drawing/2014/main" val="10006"/>
                  </a:ext>
                </a:extLst>
              </a:tr>
              <a:tr h="364500">
                <a:tc>
                  <a:txBody>
                    <a:bodyPr/>
                    <a:lstStyle/>
                    <a:p>
                      <a:pPr algn="l"/>
                      <a:r>
                        <a:rPr lang="en-US" noProof="0" dirty="0"/>
                        <a:t>Winding</a:t>
                      </a:r>
                      <a:r>
                        <a:rPr lang="en-US" baseline="0" noProof="0" dirty="0"/>
                        <a:t> resistance (</a:t>
                      </a:r>
                      <a:r>
                        <a:rPr lang="en-US" baseline="0" noProof="0" dirty="0" err="1"/>
                        <a:t>r</a:t>
                      </a:r>
                      <a:r>
                        <a:rPr lang="en-US" baseline="-25000" noProof="0" dirty="0" err="1"/>
                        <a:t>a</a:t>
                      </a:r>
                      <a:r>
                        <a:rPr lang="en-US" baseline="0" noProof="0" dirty="0"/>
                        <a:t>)</a:t>
                      </a:r>
                      <a:endParaRPr lang="en-US" noProof="0" dirty="0"/>
                    </a:p>
                  </a:txBody>
                  <a:tcPr/>
                </a:tc>
                <a:tc>
                  <a:txBody>
                    <a:bodyPr/>
                    <a:lstStyle/>
                    <a:p>
                      <a:pPr algn="l"/>
                      <a:r>
                        <a:rPr lang="en-US" noProof="0" dirty="0"/>
                        <a:t>0,365 </a:t>
                      </a:r>
                      <a:r>
                        <a:rPr lang="en-US" noProof="0" dirty="0">
                          <a:latin typeface="Symbol" panose="05050102010706020507" pitchFamily="18" charset="2"/>
                        </a:rPr>
                        <a:t>W</a:t>
                      </a:r>
                    </a:p>
                  </a:txBody>
                  <a:tcPr/>
                </a:tc>
                <a:extLst>
                  <a:ext uri="{0D108BD9-81ED-4DB2-BD59-A6C34878D82A}">
                    <a16:rowId xmlns:a16="http://schemas.microsoft.com/office/drawing/2014/main" val="10007"/>
                  </a:ext>
                </a:extLst>
              </a:tr>
              <a:tr h="364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Winding inductance</a:t>
                      </a:r>
                      <a:r>
                        <a:rPr lang="en-US" baseline="0" noProof="0" dirty="0"/>
                        <a:t> (L</a:t>
                      </a:r>
                      <a:r>
                        <a:rPr lang="en-US" baseline="-25000" noProof="0" dirty="0"/>
                        <a:t>a</a:t>
                      </a:r>
                      <a:r>
                        <a:rPr lang="en-US" baseline="0" noProof="0" dirty="0"/>
                        <a:t>)</a:t>
                      </a:r>
                      <a:endParaRPr lang="en-US" noProof="0" dirty="0"/>
                    </a:p>
                  </a:txBody>
                  <a:tcPr/>
                </a:tc>
                <a:tc>
                  <a:txBody>
                    <a:bodyPr/>
                    <a:lstStyle/>
                    <a:p>
                      <a:pPr marL="0" algn="l" defTabSz="914400" rtl="0" eaLnBrk="1" latinLnBrk="0" hangingPunct="1"/>
                      <a:r>
                        <a:rPr lang="en-US" sz="1800" kern="1200" noProof="0" dirty="0">
                          <a:solidFill>
                            <a:schemeClr val="tx1"/>
                          </a:solidFill>
                          <a:latin typeface="+mn-lt"/>
                          <a:ea typeface="+mn-ea"/>
                          <a:cs typeface="+mn-cs"/>
                        </a:rPr>
                        <a:t>0,161 </a:t>
                      </a:r>
                      <a:r>
                        <a:rPr lang="en-US" sz="1800" kern="1200" noProof="0" dirty="0" err="1">
                          <a:solidFill>
                            <a:schemeClr val="tx1"/>
                          </a:solidFill>
                          <a:latin typeface="+mn-lt"/>
                          <a:ea typeface="+mn-ea"/>
                          <a:cs typeface="+mn-cs"/>
                        </a:rPr>
                        <a:t>mH</a:t>
                      </a:r>
                      <a:endParaRPr lang="en-US" sz="1800" kern="1200" noProof="0" dirty="0">
                        <a:solidFill>
                          <a:schemeClr val="tx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
        <p:nvSpPr>
          <p:cNvPr id="3" name="Marcador de número de diapositiva 2">
            <a:extLst>
              <a:ext uri="{FF2B5EF4-FFF2-40B4-BE49-F238E27FC236}">
                <a16:creationId xmlns:a16="http://schemas.microsoft.com/office/drawing/2014/main" id="{C0D952F4-EE4E-453F-AB33-C219CBB2C81A}"/>
              </a:ext>
            </a:extLst>
          </p:cNvPr>
          <p:cNvSpPr>
            <a:spLocks noGrp="1"/>
          </p:cNvSpPr>
          <p:nvPr>
            <p:ph type="sldNum" sz="quarter" idx="12"/>
          </p:nvPr>
        </p:nvSpPr>
        <p:spPr/>
        <p:txBody>
          <a:bodyPr/>
          <a:lstStyle/>
          <a:p>
            <a:fld id="{AC73A611-7CB3-407B-8955-E73429FEB09D}" type="slidenum">
              <a:rPr lang="ca-ES" smtClean="0"/>
              <a:pPr/>
              <a:t>46</a:t>
            </a:fld>
            <a:endParaRPr lang="ca-ES"/>
          </a:p>
        </p:txBody>
      </p:sp>
    </p:spTree>
    <p:extLst>
      <p:ext uri="{BB962C8B-B14F-4D97-AF65-F5344CB8AC3E}">
        <p14:creationId xmlns:p14="http://schemas.microsoft.com/office/powerpoint/2010/main" val="179463719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A47BD7-F5C4-4017-BD1B-2BBDC3155EEA}"/>
              </a:ext>
            </a:extLst>
          </p:cNvPr>
          <p:cNvSpPr>
            <a:spLocks noGrp="1"/>
          </p:cNvSpPr>
          <p:nvPr>
            <p:ph type="title"/>
          </p:nvPr>
        </p:nvSpPr>
        <p:spPr/>
        <p:txBody>
          <a:bodyPr/>
          <a:lstStyle/>
          <a:p>
            <a:r>
              <a:rPr lang="es-ES" dirty="0"/>
              <a:t>Ac </a:t>
            </a:r>
            <a:r>
              <a:rPr lang="es-ES" dirty="0" err="1"/>
              <a:t>motors</a:t>
            </a:r>
            <a:endParaRPr lang="es-ES" dirty="0"/>
          </a:p>
        </p:txBody>
      </p:sp>
      <p:sp>
        <p:nvSpPr>
          <p:cNvPr id="3" name="Marcador de texto 2">
            <a:extLst>
              <a:ext uri="{FF2B5EF4-FFF2-40B4-BE49-F238E27FC236}">
                <a16:creationId xmlns:a16="http://schemas.microsoft.com/office/drawing/2014/main" id="{E590CCCE-5890-4ACF-91AA-7D572805A2B2}"/>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192606767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AC brushless motors</a:t>
            </a:r>
          </a:p>
        </p:txBody>
      </p:sp>
      <p:pic>
        <p:nvPicPr>
          <p:cNvPr id="7" name="6 Marcador de contenido" descr="Fig117.jpg"/>
          <p:cNvPicPr>
            <a:picLocks noGrp="1" noChangeAspect="1"/>
          </p:cNvPicPr>
          <p:nvPr>
            <p:ph idx="1"/>
          </p:nvPr>
        </p:nvPicPr>
        <p:blipFill>
          <a:blip r:embed="rId2" cstate="print"/>
          <a:stretch>
            <a:fillRect/>
          </a:stretch>
        </p:blipFill>
        <p:spPr>
          <a:xfrm>
            <a:off x="611560" y="1556792"/>
            <a:ext cx="2400300" cy="2133600"/>
          </a:xfrm>
        </p:spPr>
      </p:pic>
      <p:pic>
        <p:nvPicPr>
          <p:cNvPr id="8" name="7 Imagen" descr="Fig118.jpg"/>
          <p:cNvPicPr>
            <a:picLocks noChangeAspect="1"/>
          </p:cNvPicPr>
          <p:nvPr/>
        </p:nvPicPr>
        <p:blipFill>
          <a:blip r:embed="rId3" cstate="print"/>
          <a:stretch>
            <a:fillRect/>
          </a:stretch>
        </p:blipFill>
        <p:spPr>
          <a:xfrm>
            <a:off x="3203848" y="1628800"/>
            <a:ext cx="2619375" cy="2028825"/>
          </a:xfrm>
          <a:prstGeom prst="rect">
            <a:avLst/>
          </a:prstGeom>
        </p:spPr>
      </p:pic>
      <p:pic>
        <p:nvPicPr>
          <p:cNvPr id="9" name="8 Imagen" descr="Fig119.jpg"/>
          <p:cNvPicPr>
            <a:picLocks noChangeAspect="1"/>
          </p:cNvPicPr>
          <p:nvPr/>
        </p:nvPicPr>
        <p:blipFill>
          <a:blip r:embed="rId4" cstate="print"/>
          <a:stretch>
            <a:fillRect/>
          </a:stretch>
        </p:blipFill>
        <p:spPr>
          <a:xfrm>
            <a:off x="5940152" y="1556792"/>
            <a:ext cx="2419350" cy="2124075"/>
          </a:xfrm>
          <a:prstGeom prst="rect">
            <a:avLst/>
          </a:prstGeom>
        </p:spPr>
      </p:pic>
      <p:pic>
        <p:nvPicPr>
          <p:cNvPr id="11" name="10 Imagen" descr="Fig123.jpg"/>
          <p:cNvPicPr>
            <a:picLocks noChangeAspect="1"/>
          </p:cNvPicPr>
          <p:nvPr/>
        </p:nvPicPr>
        <p:blipFill>
          <a:blip r:embed="rId5" cstate="print"/>
          <a:stretch>
            <a:fillRect/>
          </a:stretch>
        </p:blipFill>
        <p:spPr>
          <a:xfrm>
            <a:off x="611560" y="4149080"/>
            <a:ext cx="2403258" cy="1806497"/>
          </a:xfrm>
          <a:prstGeom prst="rect">
            <a:avLst/>
          </a:prstGeom>
        </p:spPr>
      </p:pic>
      <p:pic>
        <p:nvPicPr>
          <p:cNvPr id="12" name="11 Imagen" descr="Fig124.jpg"/>
          <p:cNvPicPr>
            <a:picLocks noChangeAspect="1"/>
          </p:cNvPicPr>
          <p:nvPr/>
        </p:nvPicPr>
        <p:blipFill>
          <a:blip r:embed="rId6" cstate="print"/>
          <a:stretch>
            <a:fillRect/>
          </a:stretch>
        </p:blipFill>
        <p:spPr>
          <a:xfrm>
            <a:off x="3347864" y="4221088"/>
            <a:ext cx="2304256" cy="1670513"/>
          </a:xfrm>
          <a:prstGeom prst="rect">
            <a:avLst/>
          </a:prstGeom>
        </p:spPr>
      </p:pic>
      <p:pic>
        <p:nvPicPr>
          <p:cNvPr id="13" name="12 Imagen" descr="Fig125.jpg"/>
          <p:cNvPicPr>
            <a:picLocks noChangeAspect="1"/>
          </p:cNvPicPr>
          <p:nvPr/>
        </p:nvPicPr>
        <p:blipFill>
          <a:blip r:embed="rId7" cstate="print"/>
          <a:stretch>
            <a:fillRect/>
          </a:stretch>
        </p:blipFill>
        <p:spPr>
          <a:xfrm>
            <a:off x="5940152" y="4149080"/>
            <a:ext cx="2448272" cy="1806347"/>
          </a:xfrm>
          <a:prstGeom prst="rect">
            <a:avLst/>
          </a:prstGeom>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48</a:t>
            </a:fld>
            <a:endParaRPr lang="es-ES"/>
          </a:p>
        </p:txBody>
      </p:sp>
      <p:sp>
        <p:nvSpPr>
          <p:cNvPr id="3" name="Marcador de pie de página 2">
            <a:extLst>
              <a:ext uri="{FF2B5EF4-FFF2-40B4-BE49-F238E27FC236}">
                <a16:creationId xmlns:a16="http://schemas.microsoft.com/office/drawing/2014/main" id="{1AFEC23C-0D75-46B5-B6DD-E473C2F55A32}"/>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Constant torque</a:t>
            </a:r>
          </a:p>
        </p:txBody>
      </p:sp>
      <p:pic>
        <p:nvPicPr>
          <p:cNvPr id="302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0270" y="1180672"/>
            <a:ext cx="5483460" cy="3448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Marcador de número de diapositiva 5"/>
          <p:cNvSpPr>
            <a:spLocks noGrp="1"/>
          </p:cNvSpPr>
          <p:nvPr>
            <p:ph type="sldNum" sz="quarter" idx="12"/>
          </p:nvPr>
        </p:nvSpPr>
        <p:spPr/>
        <p:txBody>
          <a:bodyPr/>
          <a:lstStyle/>
          <a:p>
            <a:fld id="{2739DF3F-EA59-48BB-8077-1FD00010D04E}" type="slidenum">
              <a:rPr lang="es-ES" smtClean="0"/>
              <a:pPr/>
              <a:t>49</a:t>
            </a:fld>
            <a:endParaRPr lang="es-ES"/>
          </a:p>
        </p:txBody>
      </p:sp>
      <p:pic>
        <p:nvPicPr>
          <p:cNvPr id="5" name="7 Marcador de contenido" descr="fig1">
            <a:extLst>
              <a:ext uri="{FF2B5EF4-FFF2-40B4-BE49-F238E27FC236}">
                <a16:creationId xmlns:a16="http://schemas.microsoft.com/office/drawing/2014/main" id="{282042EA-F94A-4019-8DCB-675E7451A761}"/>
              </a:ext>
            </a:extLst>
          </p:cNvPr>
          <p:cNvPicPr>
            <a:picLocks noChangeAspect="1"/>
          </p:cNvPicPr>
          <p:nvPr/>
        </p:nvPicPr>
        <p:blipFill>
          <a:blip r:embed="rId3" cstate="print"/>
          <a:stretch>
            <a:fillRect/>
          </a:stretch>
        </p:blipFill>
        <p:spPr>
          <a:xfrm>
            <a:off x="1362470" y="4446650"/>
            <a:ext cx="6419059" cy="2274825"/>
          </a:xfrm>
          <a:prstGeom prst="rect">
            <a:avLst/>
          </a:prstGeom>
        </p:spPr>
      </p:pic>
      <p:sp>
        <p:nvSpPr>
          <p:cNvPr id="3" name="Marcador de pie de página 2">
            <a:extLst>
              <a:ext uri="{FF2B5EF4-FFF2-40B4-BE49-F238E27FC236}">
                <a16:creationId xmlns:a16="http://schemas.microsoft.com/office/drawing/2014/main" id="{DD74F28C-A6B9-422F-B3BA-E9174DCDE49E}"/>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325199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Types of loads</a:t>
            </a:r>
          </a:p>
        </p:txBody>
      </p:sp>
      <p:sp>
        <p:nvSpPr>
          <p:cNvPr id="3" name="Contenidor de contingut 2"/>
          <p:cNvSpPr>
            <a:spLocks noGrp="1"/>
          </p:cNvSpPr>
          <p:nvPr>
            <p:ph sz="half" idx="1"/>
          </p:nvPr>
        </p:nvSpPr>
        <p:spPr/>
        <p:txBody>
          <a:bodyPr>
            <a:normAutofit lnSpcReduction="10000"/>
          </a:bodyPr>
          <a:lstStyle/>
          <a:p>
            <a:r>
              <a:rPr lang="en-GB" noProof="0" dirty="0"/>
              <a:t>Constant torque: hoist, tyre friction, weight</a:t>
            </a:r>
          </a:p>
          <a:p>
            <a:endParaRPr lang="en-GB" noProof="0" dirty="0"/>
          </a:p>
          <a:p>
            <a:r>
              <a:rPr lang="en-GB" noProof="0" dirty="0"/>
              <a:t>Linear load: compressor</a:t>
            </a:r>
          </a:p>
          <a:p>
            <a:endParaRPr lang="en-GB" noProof="0" dirty="0"/>
          </a:p>
          <a:p>
            <a:r>
              <a:rPr lang="en-GB" noProof="0" dirty="0"/>
              <a:t>Quadratic load: fan, wind turbine, air friction</a:t>
            </a:r>
          </a:p>
          <a:p>
            <a:endParaRPr lang="en-GB" noProof="0" dirty="0"/>
          </a:p>
          <a:p>
            <a:r>
              <a:rPr lang="en-GB" noProof="0" dirty="0"/>
              <a:t>Constant power: winder</a:t>
            </a:r>
          </a:p>
        </p:txBody>
      </p:sp>
      <p:sp>
        <p:nvSpPr>
          <p:cNvPr id="9" name="Contenidor de peu de pàgina 8"/>
          <p:cNvSpPr>
            <a:spLocks noGrp="1"/>
          </p:cNvSpPr>
          <p:nvPr>
            <p:ph type="ftr" sz="quarter" idx="11"/>
          </p:nvPr>
        </p:nvSpPr>
        <p:spPr/>
        <p:txBody>
          <a:bodyPr/>
          <a:lstStyle/>
          <a:p>
            <a:r>
              <a:rPr lang="en-US"/>
              <a:t>PMSM motor control</a:t>
            </a:r>
            <a:endParaRPr lang="ca-ES"/>
          </a:p>
        </p:txBody>
      </p:sp>
      <mc:AlternateContent xmlns:mc="http://schemas.openxmlformats.org/markup-compatibility/2006" xmlns:a14="http://schemas.microsoft.com/office/drawing/2010/main">
        <mc:Choice Requires="a14">
          <p:sp>
            <p:nvSpPr>
              <p:cNvPr id="3074" name="Object 2"/>
              <p:cNvSpPr txBox="1"/>
              <p:nvPr/>
            </p:nvSpPr>
            <p:spPr bwMode="auto">
              <a:xfrm>
                <a:off x="1355527" y="2460902"/>
                <a:ext cx="2087761" cy="42190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𝑇</m:t>
                          </m:r>
                        </m:e>
                        <m:sub>
                          <m:r>
                            <a:rPr lang="es-ES" i="1">
                              <a:solidFill>
                                <a:srgbClr val="000000"/>
                              </a:solidFill>
                              <a:latin typeface="Cambria Math" panose="02040503050406030204" pitchFamily="18" charset="0"/>
                            </a:rPr>
                            <m:t>𝐿</m:t>
                          </m:r>
                        </m:sub>
                      </m:sSub>
                      <m:r>
                        <a:rPr lang="es-ES" i="1">
                          <a:solidFill>
                            <a:srgbClr val="000000"/>
                          </a:solidFill>
                          <a:latin typeface="Cambria Math" panose="02040503050406030204" pitchFamily="18" charset="0"/>
                        </a:rPr>
                        <m:t>=</m:t>
                      </m:r>
                      <m:r>
                        <a:rPr lang="es-ES" i="1">
                          <a:solidFill>
                            <a:srgbClr val="000000"/>
                          </a:solidFill>
                          <a:latin typeface="Cambria Math" panose="02040503050406030204" pitchFamily="18" charset="0"/>
                        </a:rPr>
                        <m:t>𝑐𝑡</m:t>
                      </m:r>
                      <m:r>
                        <a:rPr lang="es-ES" i="1">
                          <a:solidFill>
                            <a:srgbClr val="000000"/>
                          </a:solidFill>
                          <a:latin typeface="Cambria Math" panose="02040503050406030204" pitchFamily="18" charset="0"/>
                        </a:rPr>
                        <m:t>.   </m:t>
                      </m:r>
                      <m:r>
                        <a:rPr lang="es-ES" i="1">
                          <a:solidFill>
                            <a:srgbClr val="000000"/>
                          </a:solidFill>
                          <a:latin typeface="Cambria Math" panose="02040503050406030204" pitchFamily="18" charset="0"/>
                        </a:rPr>
                        <m:t>𝑃</m:t>
                      </m:r>
                      <m:r>
                        <a:rPr lang="es-ES" i="1">
                          <a:solidFill>
                            <a:srgbClr val="000000"/>
                          </a:solidFill>
                          <a:latin typeface="Cambria Math" panose="02040503050406030204" pitchFamily="18" charset="0"/>
                        </a:rPr>
                        <m:t>∝</m:t>
                      </m:r>
                      <m:r>
                        <a:rPr lang="es-ES" i="1">
                          <a:solidFill>
                            <a:srgbClr val="000000"/>
                          </a:solidFill>
                          <a:latin typeface="Cambria Math" panose="02040503050406030204" pitchFamily="18" charset="0"/>
                        </a:rPr>
                        <m:t>𝜔</m:t>
                      </m:r>
                    </m:oMath>
                  </m:oMathPara>
                </a14:m>
                <a:endParaRPr lang="es-ES" dirty="0"/>
              </a:p>
            </p:txBody>
          </p:sp>
        </mc:Choice>
        <mc:Fallback xmlns="">
          <p:sp>
            <p:nvSpPr>
              <p:cNvPr id="3074" name="Object 2"/>
              <p:cNvSpPr txBox="1">
                <a:spLocks noRot="1" noChangeAspect="1" noMove="1" noResize="1" noEditPoints="1" noAdjustHandles="1" noChangeArrowheads="1" noChangeShapeType="1" noTextEdit="1"/>
              </p:cNvSpPr>
              <p:nvPr/>
            </p:nvSpPr>
            <p:spPr bwMode="auto">
              <a:xfrm>
                <a:off x="1355527" y="2460902"/>
                <a:ext cx="2087761" cy="421903"/>
              </a:xfrm>
              <a:prstGeom prst="rect">
                <a:avLst/>
              </a:prstGeom>
              <a:blipFill>
                <a:blip r:embed="rId3"/>
                <a:stretch>
                  <a:fillRect/>
                </a:stretch>
              </a:blipFill>
              <a:ln>
                <a:noFill/>
              </a:ln>
              <a:effectLs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Object 2"/>
              <p:cNvSpPr txBox="1"/>
              <p:nvPr/>
            </p:nvSpPr>
            <p:spPr bwMode="auto">
              <a:xfrm>
                <a:off x="1159110" y="3385871"/>
                <a:ext cx="2480593" cy="373874"/>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𝑇</m:t>
                          </m:r>
                        </m:e>
                        <m:sub>
                          <m:r>
                            <a:rPr lang="es-ES" i="1">
                              <a:solidFill>
                                <a:srgbClr val="000000"/>
                              </a:solidFill>
                              <a:latin typeface="Cambria Math" panose="02040503050406030204" pitchFamily="18" charset="0"/>
                            </a:rPr>
                            <m:t>𝐿</m:t>
                          </m:r>
                        </m:sub>
                      </m:sSub>
                      <m:r>
                        <a:rPr lang="es-ES" i="1">
                          <a:solidFill>
                            <a:srgbClr val="000000"/>
                          </a:solidFill>
                          <a:latin typeface="Cambria Math" panose="02040503050406030204" pitchFamily="18" charset="0"/>
                        </a:rPr>
                        <m:t>∝</m:t>
                      </m:r>
                      <m:r>
                        <a:rPr lang="es-ES" i="1">
                          <a:solidFill>
                            <a:srgbClr val="000000"/>
                          </a:solidFill>
                          <a:latin typeface="Cambria Math" panose="02040503050406030204" pitchFamily="18" charset="0"/>
                        </a:rPr>
                        <m:t>𝜔</m:t>
                      </m:r>
                      <m:r>
                        <a:rPr lang="es-ES" b="0" i="1" smtClean="0">
                          <a:solidFill>
                            <a:srgbClr val="000000"/>
                          </a:solidFill>
                          <a:latin typeface="Cambria Math" panose="02040503050406030204" pitchFamily="18" charset="0"/>
                        </a:rPr>
                        <m:t>    </m:t>
                      </m:r>
                      <m:r>
                        <a:rPr lang="es-ES" i="1">
                          <a:solidFill>
                            <a:srgbClr val="000000"/>
                          </a:solidFill>
                          <a:latin typeface="Cambria Math" panose="02040503050406030204" pitchFamily="18" charset="0"/>
                        </a:rPr>
                        <m:t>𝑃</m:t>
                      </m:r>
                      <m:r>
                        <a:rPr lang="es-ES" i="1">
                          <a:solidFill>
                            <a:srgbClr val="000000"/>
                          </a:solidFill>
                          <a:latin typeface="Cambria Math" panose="02040503050406030204" pitchFamily="18" charset="0"/>
                        </a:rPr>
                        <m:t>∝</m:t>
                      </m:r>
                      <m:sSup>
                        <m:sSupPr>
                          <m:ctrlPr>
                            <a:rPr lang="es-ES" i="1">
                              <a:solidFill>
                                <a:srgbClr val="000000"/>
                              </a:solidFill>
                              <a:latin typeface="Cambria Math" panose="02040503050406030204" pitchFamily="18" charset="0"/>
                            </a:rPr>
                          </m:ctrlPr>
                        </m:sSupPr>
                        <m:e>
                          <m:r>
                            <a:rPr lang="es-ES" i="1">
                              <a:solidFill>
                                <a:srgbClr val="000000"/>
                              </a:solidFill>
                              <a:latin typeface="Cambria Math" panose="02040503050406030204" pitchFamily="18" charset="0"/>
                            </a:rPr>
                            <m:t>𝜔</m:t>
                          </m:r>
                        </m:e>
                        <m:sup>
                          <m:r>
                            <a:rPr lang="es-ES" i="1">
                              <a:solidFill>
                                <a:srgbClr val="000000"/>
                              </a:solidFill>
                              <a:latin typeface="Cambria Math" panose="02040503050406030204" pitchFamily="18" charset="0"/>
                            </a:rPr>
                            <m:t>2</m:t>
                          </m:r>
                        </m:sup>
                      </m:sSup>
                    </m:oMath>
                  </m:oMathPara>
                </a14:m>
                <a:endParaRPr lang="es-ES" dirty="0"/>
              </a:p>
            </p:txBody>
          </p:sp>
        </mc:Choice>
        <mc:Fallback xmlns="">
          <p:sp>
            <p:nvSpPr>
              <p:cNvPr id="5" name="Object 2"/>
              <p:cNvSpPr txBox="1">
                <a:spLocks noRot="1" noChangeAspect="1" noMove="1" noResize="1" noEditPoints="1" noAdjustHandles="1" noChangeArrowheads="1" noChangeShapeType="1" noTextEdit="1"/>
              </p:cNvSpPr>
              <p:nvPr/>
            </p:nvSpPr>
            <p:spPr bwMode="auto">
              <a:xfrm>
                <a:off x="1159110" y="3385871"/>
                <a:ext cx="2480593" cy="373874"/>
              </a:xfrm>
              <a:prstGeom prst="rect">
                <a:avLst/>
              </a:prstGeom>
              <a:blipFill>
                <a:blip r:embed="rId4"/>
                <a:stretch>
                  <a:fillRect/>
                </a:stretch>
              </a:blipFill>
              <a:ln>
                <a:noFill/>
              </a:ln>
              <a:effectLst/>
              <a:extLst/>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Object 2"/>
              <p:cNvSpPr txBox="1"/>
              <p:nvPr/>
            </p:nvSpPr>
            <p:spPr bwMode="auto">
              <a:xfrm>
                <a:off x="1355527" y="5171542"/>
                <a:ext cx="2088232" cy="373874"/>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𝑇</m:t>
                          </m:r>
                        </m:e>
                        <m:sub>
                          <m:r>
                            <a:rPr lang="es-ES" i="1">
                              <a:solidFill>
                                <a:srgbClr val="000000"/>
                              </a:solidFill>
                              <a:latin typeface="Cambria Math" panose="02040503050406030204" pitchFamily="18" charset="0"/>
                            </a:rPr>
                            <m:t>𝐿</m:t>
                          </m:r>
                        </m:sub>
                      </m:sSub>
                      <m:r>
                        <a:rPr lang="es-ES" i="1">
                          <a:solidFill>
                            <a:srgbClr val="000000"/>
                          </a:solidFill>
                          <a:latin typeface="Cambria Math" panose="02040503050406030204" pitchFamily="18" charset="0"/>
                        </a:rPr>
                        <m:t>∝</m:t>
                      </m:r>
                      <m:sSup>
                        <m:sSupPr>
                          <m:ctrlPr>
                            <a:rPr lang="es-ES" i="1">
                              <a:solidFill>
                                <a:srgbClr val="000000"/>
                              </a:solidFill>
                              <a:latin typeface="Cambria Math" panose="02040503050406030204" pitchFamily="18" charset="0"/>
                            </a:rPr>
                          </m:ctrlPr>
                        </m:sSupPr>
                        <m:e>
                          <m:r>
                            <a:rPr lang="es-ES" i="1">
                              <a:solidFill>
                                <a:srgbClr val="000000"/>
                              </a:solidFill>
                              <a:latin typeface="Cambria Math" panose="02040503050406030204" pitchFamily="18" charset="0"/>
                            </a:rPr>
                            <m:t>𝜔</m:t>
                          </m:r>
                        </m:e>
                        <m:sup>
                          <m:r>
                            <a:rPr lang="es-ES" i="1">
                              <a:solidFill>
                                <a:srgbClr val="000000"/>
                              </a:solidFill>
                              <a:latin typeface="Cambria Math" panose="02040503050406030204" pitchFamily="18" charset="0"/>
                            </a:rPr>
                            <m:t>2</m:t>
                          </m:r>
                        </m:sup>
                      </m:sSup>
                      <m:r>
                        <a:rPr lang="es-ES" b="0" i="1" smtClean="0">
                          <a:solidFill>
                            <a:srgbClr val="000000"/>
                          </a:solidFill>
                          <a:latin typeface="Cambria Math" panose="02040503050406030204" pitchFamily="18" charset="0"/>
                        </a:rPr>
                        <m:t>   </m:t>
                      </m:r>
                      <m:r>
                        <a:rPr lang="es-ES" i="1">
                          <a:solidFill>
                            <a:srgbClr val="000000"/>
                          </a:solidFill>
                          <a:latin typeface="Cambria Math" panose="02040503050406030204" pitchFamily="18" charset="0"/>
                        </a:rPr>
                        <m:t>𝑃</m:t>
                      </m:r>
                      <m:r>
                        <a:rPr lang="es-ES" i="1">
                          <a:solidFill>
                            <a:srgbClr val="000000"/>
                          </a:solidFill>
                          <a:latin typeface="Cambria Math" panose="02040503050406030204" pitchFamily="18" charset="0"/>
                        </a:rPr>
                        <m:t>∝</m:t>
                      </m:r>
                      <m:sSup>
                        <m:sSupPr>
                          <m:ctrlPr>
                            <a:rPr lang="es-ES" i="1">
                              <a:solidFill>
                                <a:srgbClr val="000000"/>
                              </a:solidFill>
                              <a:latin typeface="Cambria Math" panose="02040503050406030204" pitchFamily="18" charset="0"/>
                            </a:rPr>
                          </m:ctrlPr>
                        </m:sSupPr>
                        <m:e>
                          <m:r>
                            <a:rPr lang="es-ES" i="1">
                              <a:solidFill>
                                <a:srgbClr val="000000"/>
                              </a:solidFill>
                              <a:latin typeface="Cambria Math" panose="02040503050406030204" pitchFamily="18" charset="0"/>
                            </a:rPr>
                            <m:t>𝜔</m:t>
                          </m:r>
                        </m:e>
                        <m:sup>
                          <m:r>
                            <a:rPr lang="es-ES" i="1">
                              <a:solidFill>
                                <a:srgbClr val="000000"/>
                              </a:solidFill>
                              <a:latin typeface="Cambria Math" panose="02040503050406030204" pitchFamily="18" charset="0"/>
                            </a:rPr>
                            <m:t>3</m:t>
                          </m:r>
                        </m:sup>
                      </m:sSup>
                    </m:oMath>
                  </m:oMathPara>
                </a14:m>
                <a:endParaRPr lang="es-ES" dirty="0"/>
              </a:p>
            </p:txBody>
          </p:sp>
        </mc:Choice>
        <mc:Fallback xmlns="">
          <p:sp>
            <p:nvSpPr>
              <p:cNvPr id="6" name="Object 2"/>
              <p:cNvSpPr txBox="1">
                <a:spLocks noRot="1" noChangeAspect="1" noMove="1" noResize="1" noEditPoints="1" noAdjustHandles="1" noChangeArrowheads="1" noChangeShapeType="1" noTextEdit="1"/>
              </p:cNvSpPr>
              <p:nvPr/>
            </p:nvSpPr>
            <p:spPr bwMode="auto">
              <a:xfrm>
                <a:off x="1355527" y="5171542"/>
                <a:ext cx="2088232" cy="373874"/>
              </a:xfrm>
              <a:prstGeom prst="rect">
                <a:avLst/>
              </a:prstGeom>
              <a:blipFill>
                <a:blip r:embed="rId5"/>
                <a:stretch>
                  <a:fillRect/>
                </a:stretch>
              </a:blipFill>
              <a:ln>
                <a:noFill/>
              </a:ln>
              <a:effectLst/>
              <a:extLst/>
            </p:spPr>
            <p:txBody>
              <a:bodyPr/>
              <a:lstStyle/>
              <a:p>
                <a:r>
                  <a:rPr lang="es-ES">
                    <a:noFill/>
                  </a:rPr>
                  <a:t> </a:t>
                </a:r>
              </a:p>
            </p:txBody>
          </p:sp>
        </mc:Fallback>
      </mc:AlternateContent>
      <p:sp>
        <p:nvSpPr>
          <p:cNvPr id="4" name="Marcador de número de diapositiva 3">
            <a:extLst>
              <a:ext uri="{FF2B5EF4-FFF2-40B4-BE49-F238E27FC236}">
                <a16:creationId xmlns:a16="http://schemas.microsoft.com/office/drawing/2014/main" id="{1C16C4F1-A534-4587-82E7-32E22CD1FAAD}"/>
              </a:ext>
            </a:extLst>
          </p:cNvPr>
          <p:cNvSpPr>
            <a:spLocks noGrp="1"/>
          </p:cNvSpPr>
          <p:nvPr>
            <p:ph type="sldNum" sz="quarter" idx="12"/>
          </p:nvPr>
        </p:nvSpPr>
        <p:spPr/>
        <p:txBody>
          <a:bodyPr/>
          <a:lstStyle/>
          <a:p>
            <a:fld id="{AC73A611-7CB3-407B-8955-E73429FEB09D}" type="slidenum">
              <a:rPr lang="ca-ES" smtClean="0"/>
              <a:pPr/>
              <a:t>5</a:t>
            </a:fld>
            <a:endParaRPr lang="ca-ES"/>
          </a:p>
        </p:txBody>
      </p:sp>
      <p:pic>
        <p:nvPicPr>
          <p:cNvPr id="2108" name="Picture 60" descr="https://blog.se.com/wp-content/uploads/2018/07/graphic.png">
            <a:extLst>
              <a:ext uri="{FF2B5EF4-FFF2-40B4-BE49-F238E27FC236}">
                <a16:creationId xmlns:a16="http://schemas.microsoft.com/office/drawing/2014/main" id="{43590919-466C-47CD-B603-543C45FA22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5517" y="2320855"/>
            <a:ext cx="4553395" cy="29922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Object 2">
                <a:extLst>
                  <a:ext uri="{FF2B5EF4-FFF2-40B4-BE49-F238E27FC236}">
                    <a16:creationId xmlns:a16="http://schemas.microsoft.com/office/drawing/2014/main" id="{00DABE15-451E-4DC4-A2A4-F6F15E76A10A}"/>
                  </a:ext>
                </a:extLst>
              </p:cNvPr>
              <p:cNvSpPr txBox="1"/>
              <p:nvPr/>
            </p:nvSpPr>
            <p:spPr bwMode="auto">
              <a:xfrm>
                <a:off x="1259632" y="6121788"/>
                <a:ext cx="2088232" cy="373874"/>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𝑇</m:t>
                          </m:r>
                        </m:e>
                        <m:sub>
                          <m:r>
                            <a:rPr lang="es-ES" i="1">
                              <a:solidFill>
                                <a:srgbClr val="000000"/>
                              </a:solidFill>
                              <a:latin typeface="Cambria Math" panose="02040503050406030204" pitchFamily="18" charset="0"/>
                            </a:rPr>
                            <m:t>𝐿</m:t>
                          </m:r>
                        </m:sub>
                      </m:sSub>
                      <m:r>
                        <a:rPr lang="es-ES" i="1">
                          <a:solidFill>
                            <a:srgbClr val="000000"/>
                          </a:solidFill>
                          <a:latin typeface="Cambria Math" panose="02040503050406030204" pitchFamily="18" charset="0"/>
                        </a:rPr>
                        <m:t>∝</m:t>
                      </m:r>
                      <m:f>
                        <m:fPr>
                          <m:ctrlPr>
                            <a:rPr lang="es-ES" i="1" smtClean="0">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𝑃</m:t>
                          </m:r>
                        </m:num>
                        <m:den>
                          <m:r>
                            <a:rPr lang="es-ES" i="1">
                              <a:solidFill>
                                <a:srgbClr val="000000"/>
                              </a:solidFill>
                              <a:latin typeface="Cambria Math" panose="02040503050406030204" pitchFamily="18" charset="0"/>
                            </a:rPr>
                            <m:t>𝜔</m:t>
                          </m:r>
                        </m:den>
                      </m:f>
                      <m:r>
                        <a:rPr lang="es-ES" b="0" i="1" smtClean="0">
                          <a:solidFill>
                            <a:srgbClr val="000000"/>
                          </a:solidFill>
                          <a:latin typeface="Cambria Math" panose="02040503050406030204" pitchFamily="18" charset="0"/>
                        </a:rPr>
                        <m:t>   </m:t>
                      </m:r>
                      <m:r>
                        <a:rPr lang="es-ES" i="1">
                          <a:solidFill>
                            <a:srgbClr val="000000"/>
                          </a:solidFill>
                          <a:latin typeface="Cambria Math" panose="02040503050406030204" pitchFamily="18" charset="0"/>
                        </a:rPr>
                        <m:t>𝑃</m:t>
                      </m:r>
                      <m:r>
                        <a:rPr lang="es-ES" i="1">
                          <a:solidFill>
                            <a:srgbClr val="000000"/>
                          </a:solidFill>
                          <a:latin typeface="Cambria Math" panose="02040503050406030204" pitchFamily="18" charset="0"/>
                        </a:rPr>
                        <m:t>=</m:t>
                      </m:r>
                      <m:r>
                        <a:rPr lang="es-ES" i="1">
                          <a:solidFill>
                            <a:srgbClr val="000000"/>
                          </a:solidFill>
                          <a:latin typeface="Cambria Math" panose="02040503050406030204" pitchFamily="18" charset="0"/>
                        </a:rPr>
                        <m:t>𝑐𝑡</m:t>
                      </m:r>
                      <m:r>
                        <a:rPr lang="es-ES" i="1">
                          <a:solidFill>
                            <a:srgbClr val="000000"/>
                          </a:solidFill>
                          <a:latin typeface="Cambria Math" panose="02040503050406030204" pitchFamily="18" charset="0"/>
                        </a:rPr>
                        <m:t>.</m:t>
                      </m:r>
                    </m:oMath>
                  </m:oMathPara>
                </a14:m>
                <a:endParaRPr lang="es-ES" dirty="0"/>
              </a:p>
            </p:txBody>
          </p:sp>
        </mc:Choice>
        <mc:Fallback xmlns="">
          <p:sp>
            <p:nvSpPr>
              <p:cNvPr id="10" name="Object 2">
                <a:extLst>
                  <a:ext uri="{FF2B5EF4-FFF2-40B4-BE49-F238E27FC236}">
                    <a16:creationId xmlns:a16="http://schemas.microsoft.com/office/drawing/2014/main" id="{00DABE15-451E-4DC4-A2A4-F6F15E76A10A}"/>
                  </a:ext>
                </a:extLst>
              </p:cNvPr>
              <p:cNvSpPr txBox="1">
                <a:spLocks noRot="1" noChangeAspect="1" noMove="1" noResize="1" noEditPoints="1" noAdjustHandles="1" noChangeArrowheads="1" noChangeShapeType="1" noTextEdit="1"/>
              </p:cNvSpPr>
              <p:nvPr/>
            </p:nvSpPr>
            <p:spPr bwMode="auto">
              <a:xfrm>
                <a:off x="1259632" y="6121788"/>
                <a:ext cx="2088232" cy="373874"/>
              </a:xfrm>
              <a:prstGeom prst="rect">
                <a:avLst/>
              </a:prstGeom>
              <a:blipFill>
                <a:blip r:embed="rId7"/>
                <a:stretch>
                  <a:fillRect b="-50000"/>
                </a:stretch>
              </a:blipFill>
              <a:ln>
                <a:noFill/>
              </a:ln>
              <a:effectLst/>
              <a:extLst/>
            </p:spPr>
            <p:txBody>
              <a:bodyPr/>
              <a:lstStyle/>
              <a:p>
                <a:r>
                  <a:rPr lang="es-ES">
                    <a:noFill/>
                  </a:rPr>
                  <a:t> </a:t>
                </a:r>
              </a:p>
            </p:txBody>
          </p:sp>
        </mc:Fallback>
      </mc:AlternateContent>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CF575E-E998-4E6F-9158-A4AAF16C76C1}"/>
              </a:ext>
            </a:extLst>
          </p:cNvPr>
          <p:cNvSpPr>
            <a:spLocks noGrp="1"/>
          </p:cNvSpPr>
          <p:nvPr>
            <p:ph type="title"/>
          </p:nvPr>
        </p:nvSpPr>
        <p:spPr/>
        <p:txBody>
          <a:bodyPr/>
          <a:lstStyle/>
          <a:p>
            <a:r>
              <a:rPr lang="en-GB" noProof="0" dirty="0"/>
              <a:t>AC motors</a:t>
            </a:r>
          </a:p>
        </p:txBody>
      </p:sp>
      <p:sp>
        <p:nvSpPr>
          <p:cNvPr id="3" name="Marcador de contenido 2">
            <a:extLst>
              <a:ext uri="{FF2B5EF4-FFF2-40B4-BE49-F238E27FC236}">
                <a16:creationId xmlns:a16="http://schemas.microsoft.com/office/drawing/2014/main" id="{E0CEC28E-5D4C-4297-B82C-D0A6E54647A3}"/>
              </a:ext>
            </a:extLst>
          </p:cNvPr>
          <p:cNvSpPr>
            <a:spLocks noGrp="1"/>
          </p:cNvSpPr>
          <p:nvPr>
            <p:ph idx="1"/>
          </p:nvPr>
        </p:nvSpPr>
        <p:spPr/>
        <p:txBody>
          <a:bodyPr>
            <a:normAutofit fontScale="92500" lnSpcReduction="20000"/>
          </a:bodyPr>
          <a:lstStyle/>
          <a:p>
            <a:pPr>
              <a:buClr>
                <a:srgbClr val="92D050"/>
              </a:buClr>
              <a:buFont typeface="Wingdings" panose="05000000000000000000" pitchFamily="2" charset="2"/>
              <a:buChar char="ü"/>
            </a:pPr>
            <a:r>
              <a:rPr lang="en-GB" noProof="0" dirty="0"/>
              <a:t>Higher power ( +100 kW)</a:t>
            </a:r>
          </a:p>
          <a:p>
            <a:pPr>
              <a:buClr>
                <a:srgbClr val="92D050"/>
              </a:buClr>
              <a:buFont typeface="Wingdings" panose="05000000000000000000" pitchFamily="2" charset="2"/>
              <a:buChar char="ü"/>
            </a:pPr>
            <a:r>
              <a:rPr lang="en-GB" noProof="0" dirty="0"/>
              <a:t>Low-maintenance (no brushes)</a:t>
            </a:r>
          </a:p>
          <a:p>
            <a:pPr>
              <a:buClr>
                <a:srgbClr val="92D050"/>
              </a:buClr>
              <a:buFont typeface="Wingdings" panose="05000000000000000000" pitchFamily="2" charset="2"/>
              <a:buChar char="ü"/>
            </a:pPr>
            <a:r>
              <a:rPr lang="en-GB" noProof="0" dirty="0"/>
              <a:t>Higher efficiency ( 98 %)</a:t>
            </a:r>
          </a:p>
          <a:p>
            <a:pPr>
              <a:buClr>
                <a:srgbClr val="92D050"/>
              </a:buClr>
              <a:buFont typeface="Wingdings" panose="05000000000000000000" pitchFamily="2" charset="2"/>
              <a:buChar char="ü"/>
            </a:pPr>
            <a:r>
              <a:rPr lang="en-GB" noProof="0" dirty="0"/>
              <a:t>Internal o external rotor</a:t>
            </a:r>
          </a:p>
          <a:p>
            <a:pPr>
              <a:buClr>
                <a:srgbClr val="92D050"/>
              </a:buClr>
              <a:buFont typeface="Wingdings" panose="05000000000000000000" pitchFamily="2" charset="2"/>
              <a:buChar char="ü"/>
            </a:pPr>
            <a:endParaRPr lang="en-GB" noProof="0" dirty="0"/>
          </a:p>
          <a:p>
            <a:pPr>
              <a:buClr>
                <a:srgbClr val="FF0000"/>
              </a:buClr>
              <a:buFont typeface="Calibri" panose="020F0502020204030204" pitchFamily="34" charset="0"/>
              <a:buChar char="×"/>
            </a:pPr>
            <a:r>
              <a:rPr lang="en-GB" noProof="0" dirty="0"/>
              <a:t>Rare earth magnets</a:t>
            </a:r>
          </a:p>
          <a:p>
            <a:pPr>
              <a:buClr>
                <a:srgbClr val="FF0000"/>
              </a:buClr>
              <a:buFont typeface="Calibri" panose="020F0502020204030204" pitchFamily="34" charset="0"/>
              <a:buChar char="×"/>
            </a:pPr>
            <a:r>
              <a:rPr lang="en-GB" noProof="0" dirty="0"/>
              <a:t>More complex control</a:t>
            </a:r>
          </a:p>
          <a:p>
            <a:pPr>
              <a:buClr>
                <a:srgbClr val="FF0000"/>
              </a:buClr>
              <a:buFont typeface="Calibri" panose="020F0502020204030204" pitchFamily="34" charset="0"/>
              <a:buChar char="×"/>
            </a:pPr>
            <a:r>
              <a:rPr lang="en-GB" noProof="0" dirty="0"/>
              <a:t>Needs position sensor</a:t>
            </a:r>
          </a:p>
          <a:p>
            <a:pPr>
              <a:buClr>
                <a:srgbClr val="FF0000"/>
              </a:buClr>
              <a:buFont typeface="Calibri" panose="020F0502020204030204" pitchFamily="34" charset="0"/>
              <a:buChar char="×"/>
            </a:pPr>
            <a:r>
              <a:rPr lang="en-GB" noProof="0" dirty="0"/>
              <a:t>Needs for power electronics</a:t>
            </a:r>
          </a:p>
        </p:txBody>
      </p:sp>
      <p:sp>
        <p:nvSpPr>
          <p:cNvPr id="4" name="Marcador de pie de página 3">
            <a:extLst>
              <a:ext uri="{FF2B5EF4-FFF2-40B4-BE49-F238E27FC236}">
                <a16:creationId xmlns:a16="http://schemas.microsoft.com/office/drawing/2014/main" id="{513B2E0D-8D4C-4DC0-A487-2CAEE12226DA}"/>
              </a:ext>
            </a:extLst>
          </p:cNvPr>
          <p:cNvSpPr>
            <a:spLocks noGrp="1"/>
          </p:cNvSpPr>
          <p:nvPr>
            <p:ph type="ftr" sz="quarter" idx="11"/>
          </p:nvPr>
        </p:nvSpPr>
        <p:spPr/>
        <p:txBody>
          <a:bodyPr/>
          <a:lstStyle/>
          <a:p>
            <a:r>
              <a:rPr lang="es-ES"/>
              <a:t>Motors elèctrics</a:t>
            </a:r>
          </a:p>
        </p:txBody>
      </p:sp>
      <p:sp>
        <p:nvSpPr>
          <p:cNvPr id="5" name="Marcador de número de diapositiva 4">
            <a:extLst>
              <a:ext uri="{FF2B5EF4-FFF2-40B4-BE49-F238E27FC236}">
                <a16:creationId xmlns:a16="http://schemas.microsoft.com/office/drawing/2014/main" id="{2884E25A-8B0E-4334-9736-71E62301DA60}"/>
              </a:ext>
            </a:extLst>
          </p:cNvPr>
          <p:cNvSpPr>
            <a:spLocks noGrp="1"/>
          </p:cNvSpPr>
          <p:nvPr>
            <p:ph type="sldNum" sz="quarter" idx="12"/>
          </p:nvPr>
        </p:nvSpPr>
        <p:spPr/>
        <p:txBody>
          <a:bodyPr/>
          <a:lstStyle/>
          <a:p>
            <a:fld id="{D7BAC799-D714-4178-B6DE-248E8916635A}" type="slidenum">
              <a:rPr lang="es-ES" smtClean="0"/>
              <a:t>50</a:t>
            </a:fld>
            <a:endParaRPr lang="es-ES"/>
          </a:p>
        </p:txBody>
      </p:sp>
      <p:pic>
        <p:nvPicPr>
          <p:cNvPr id="9218" name="Picture 2" descr="https://epowerlabs.com/wp-content/uploads/2023/07/e8150-v3.png">
            <a:extLst>
              <a:ext uri="{FF2B5EF4-FFF2-40B4-BE49-F238E27FC236}">
                <a16:creationId xmlns:a16="http://schemas.microsoft.com/office/drawing/2014/main" id="{F80D0F3E-4EF4-4863-A0EE-25B643807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438" y="-155575"/>
            <a:ext cx="2881912" cy="39624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emrax.com/wp-content/uploads/2017/01/emrax_348_ip65_02-300x300.jpg">
            <a:extLst>
              <a:ext uri="{FF2B5EF4-FFF2-40B4-BE49-F238E27FC236}">
                <a16:creationId xmlns:a16="http://schemas.microsoft.com/office/drawing/2014/main" id="{1583EEF0-61CB-45A9-913C-94B304121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50" y="368141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89466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695AF-B12F-40BB-9239-55FD7FCE1BAA}"/>
              </a:ext>
            </a:extLst>
          </p:cNvPr>
          <p:cNvSpPr>
            <a:spLocks noGrp="1"/>
          </p:cNvSpPr>
          <p:nvPr>
            <p:ph type="title"/>
          </p:nvPr>
        </p:nvSpPr>
        <p:spPr/>
        <p:txBody>
          <a:bodyPr/>
          <a:lstStyle/>
          <a:p>
            <a:r>
              <a:rPr lang="en-GB" noProof="0" dirty="0"/>
              <a:t>AC motors</a:t>
            </a:r>
          </a:p>
        </p:txBody>
      </p:sp>
      <p:sp>
        <p:nvSpPr>
          <p:cNvPr id="3" name="Marcador de contenido 2">
            <a:extLst>
              <a:ext uri="{FF2B5EF4-FFF2-40B4-BE49-F238E27FC236}">
                <a16:creationId xmlns:a16="http://schemas.microsoft.com/office/drawing/2014/main" id="{F88A448E-5209-4469-9877-E754BFAE5BA5}"/>
              </a:ext>
            </a:extLst>
          </p:cNvPr>
          <p:cNvSpPr>
            <a:spLocks noGrp="1"/>
          </p:cNvSpPr>
          <p:nvPr>
            <p:ph idx="1"/>
          </p:nvPr>
        </p:nvSpPr>
        <p:spPr>
          <a:xfrm>
            <a:off x="457200" y="1600200"/>
            <a:ext cx="8229600" cy="2190177"/>
          </a:xfrm>
        </p:spPr>
        <p:txBody>
          <a:bodyPr>
            <a:normAutofit fontScale="85000" lnSpcReduction="10000"/>
          </a:bodyPr>
          <a:lstStyle/>
          <a:p>
            <a:r>
              <a:rPr lang="en-GB" noProof="0" dirty="0"/>
              <a:t>Used for traction or high power</a:t>
            </a:r>
          </a:p>
          <a:p>
            <a:r>
              <a:rPr lang="en-GB" noProof="0" dirty="0"/>
              <a:t>Mainly two types: PMSM and Induction</a:t>
            </a:r>
          </a:p>
          <a:p>
            <a:r>
              <a:rPr lang="en-GB" noProof="0" dirty="0"/>
              <a:t>Also synchronous reluctance motor (</a:t>
            </a:r>
            <a:r>
              <a:rPr lang="en-GB" noProof="0" dirty="0" err="1"/>
              <a:t>SyncRel</a:t>
            </a:r>
            <a:r>
              <a:rPr lang="en-GB" noProof="0" dirty="0"/>
              <a:t>) and Switched Reluctance Motor</a:t>
            </a:r>
          </a:p>
          <a:p>
            <a:r>
              <a:rPr lang="en-GB" noProof="0" dirty="0"/>
              <a:t>Need of power electronics and complex control</a:t>
            </a:r>
          </a:p>
        </p:txBody>
      </p:sp>
      <p:sp>
        <p:nvSpPr>
          <p:cNvPr id="4" name="Marcador de pie de página 3">
            <a:extLst>
              <a:ext uri="{FF2B5EF4-FFF2-40B4-BE49-F238E27FC236}">
                <a16:creationId xmlns:a16="http://schemas.microsoft.com/office/drawing/2014/main" id="{1A14DD1E-B459-4397-8C5D-E088566BC572}"/>
              </a:ext>
            </a:extLst>
          </p:cNvPr>
          <p:cNvSpPr>
            <a:spLocks noGrp="1"/>
          </p:cNvSpPr>
          <p:nvPr>
            <p:ph type="ftr" sz="quarter" idx="11"/>
          </p:nvPr>
        </p:nvSpPr>
        <p:spPr/>
        <p:txBody>
          <a:bodyPr/>
          <a:lstStyle/>
          <a:p>
            <a:r>
              <a:rPr lang="es-ES"/>
              <a:t>Motors elèctrics</a:t>
            </a:r>
          </a:p>
        </p:txBody>
      </p:sp>
      <p:sp>
        <p:nvSpPr>
          <p:cNvPr id="5" name="Marcador de número de diapositiva 4">
            <a:extLst>
              <a:ext uri="{FF2B5EF4-FFF2-40B4-BE49-F238E27FC236}">
                <a16:creationId xmlns:a16="http://schemas.microsoft.com/office/drawing/2014/main" id="{ED388A25-515A-4FA5-B555-D215F5427F0E}"/>
              </a:ext>
            </a:extLst>
          </p:cNvPr>
          <p:cNvSpPr>
            <a:spLocks noGrp="1"/>
          </p:cNvSpPr>
          <p:nvPr>
            <p:ph type="sldNum" sz="quarter" idx="12"/>
          </p:nvPr>
        </p:nvSpPr>
        <p:spPr/>
        <p:txBody>
          <a:bodyPr/>
          <a:lstStyle/>
          <a:p>
            <a:fld id="{D7BAC799-D714-4178-B6DE-248E8916635A}" type="slidenum">
              <a:rPr lang="es-ES" smtClean="0"/>
              <a:t>51</a:t>
            </a:fld>
            <a:endParaRPr lang="es-ES"/>
          </a:p>
        </p:txBody>
      </p:sp>
      <p:pic>
        <p:nvPicPr>
          <p:cNvPr id="10242" name="Picture 2" descr="https://siamagazin.com/wp-content/uploads/2021/11/egwhrjtererbrebrer-min.jpg">
            <a:extLst>
              <a:ext uri="{FF2B5EF4-FFF2-40B4-BE49-F238E27FC236}">
                <a16:creationId xmlns:a16="http://schemas.microsoft.com/office/drawing/2014/main" id="{5C1A6855-475D-4537-96F0-C78592EE3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26" y="4086607"/>
            <a:ext cx="3875645" cy="218005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Reluctance Motor Types Overview and detailed Function">
            <a:extLst>
              <a:ext uri="{FF2B5EF4-FFF2-40B4-BE49-F238E27FC236}">
                <a16:creationId xmlns:a16="http://schemas.microsoft.com/office/drawing/2014/main" id="{4AD4AAF7-FFA5-4A00-9C97-D5DF17B29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736" y="3790377"/>
            <a:ext cx="4437888" cy="247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5806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Brushless DC motor</a:t>
            </a:r>
          </a:p>
        </p:txBody>
      </p:sp>
      <p:pic>
        <p:nvPicPr>
          <p:cNvPr id="8" name="7 Marcador de contenido" descr="Fig121.jpg"/>
          <p:cNvPicPr>
            <a:picLocks noGrp="1" noChangeAspect="1"/>
          </p:cNvPicPr>
          <p:nvPr>
            <p:ph idx="1"/>
          </p:nvPr>
        </p:nvPicPr>
        <p:blipFill>
          <a:blip r:embed="rId2" cstate="print"/>
          <a:stretch>
            <a:fillRect/>
          </a:stretch>
        </p:blipFill>
        <p:spPr>
          <a:xfrm>
            <a:off x="827584" y="4221088"/>
            <a:ext cx="2236121" cy="2112987"/>
          </a:xfrm>
        </p:spPr>
      </p:pic>
      <p:pic>
        <p:nvPicPr>
          <p:cNvPr id="7" name="6 Imagen" descr="Fig120.jpg"/>
          <p:cNvPicPr>
            <a:picLocks noChangeAspect="1"/>
          </p:cNvPicPr>
          <p:nvPr/>
        </p:nvPicPr>
        <p:blipFill>
          <a:blip r:embed="rId3" cstate="print"/>
          <a:stretch>
            <a:fillRect/>
          </a:stretch>
        </p:blipFill>
        <p:spPr>
          <a:xfrm>
            <a:off x="683568" y="1484784"/>
            <a:ext cx="2592288" cy="2559160"/>
          </a:xfrm>
          <a:prstGeom prst="rect">
            <a:avLst/>
          </a:prstGeom>
        </p:spPr>
      </p:pic>
      <p:pic>
        <p:nvPicPr>
          <p:cNvPr id="9" name="8 Imagen" descr="Fig122.jpg"/>
          <p:cNvPicPr>
            <a:picLocks noChangeAspect="1"/>
          </p:cNvPicPr>
          <p:nvPr/>
        </p:nvPicPr>
        <p:blipFill>
          <a:blip r:embed="rId4" cstate="print"/>
          <a:stretch>
            <a:fillRect/>
          </a:stretch>
        </p:blipFill>
        <p:spPr>
          <a:xfrm>
            <a:off x="3485639" y="1235187"/>
            <a:ext cx="5189315" cy="4320480"/>
          </a:xfrm>
          <a:prstGeom prst="rect">
            <a:avLst/>
          </a:prstGeom>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52</a:t>
            </a:fld>
            <a:endParaRPr lang="es-ES"/>
          </a:p>
        </p:txBody>
      </p:sp>
      <p:sp>
        <p:nvSpPr>
          <p:cNvPr id="5" name="Marcador de pie de página 4">
            <a:extLst>
              <a:ext uri="{FF2B5EF4-FFF2-40B4-BE49-F238E27FC236}">
                <a16:creationId xmlns:a16="http://schemas.microsoft.com/office/drawing/2014/main" id="{CE95FF6C-F934-47CD-A147-2503B5770522}"/>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Regulador de velocidad para motores EC en dise&amp;ntilde;o modular OEM">
            <a:extLst>
              <a:ext uri="{FF2B5EF4-FFF2-40B4-BE49-F238E27FC236}">
                <a16:creationId xmlns:a16="http://schemas.microsoft.com/office/drawing/2014/main" id="{3EA16957-BB33-49FE-A7C9-A9A642A57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220" y="3847698"/>
            <a:ext cx="2044002" cy="143914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10 kW Water Cooling BLDC Motor For Electric Vehicle | ATO.com">
            <a:extLst>
              <a:ext uri="{FF2B5EF4-FFF2-40B4-BE49-F238E27FC236}">
                <a16:creationId xmlns:a16="http://schemas.microsoft.com/office/drawing/2014/main" id="{B0179D21-D109-4BF6-B818-171748083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6" t="15969" r="18814" b="17709"/>
          <a:stretch/>
        </p:blipFill>
        <p:spPr bwMode="auto">
          <a:xfrm>
            <a:off x="5967222" y="3247073"/>
            <a:ext cx="3176778" cy="347440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BCF575E-E998-4E6F-9158-A4AAF16C76C1}"/>
              </a:ext>
            </a:extLst>
          </p:cNvPr>
          <p:cNvSpPr>
            <a:spLocks noGrp="1"/>
          </p:cNvSpPr>
          <p:nvPr>
            <p:ph type="title"/>
          </p:nvPr>
        </p:nvSpPr>
        <p:spPr/>
        <p:txBody>
          <a:bodyPr/>
          <a:lstStyle/>
          <a:p>
            <a:r>
              <a:rPr lang="en-GB" noProof="0" dirty="0"/>
              <a:t>Brushless DC motors</a:t>
            </a:r>
          </a:p>
        </p:txBody>
      </p:sp>
      <p:sp>
        <p:nvSpPr>
          <p:cNvPr id="3" name="Marcador de contenido 2">
            <a:extLst>
              <a:ext uri="{FF2B5EF4-FFF2-40B4-BE49-F238E27FC236}">
                <a16:creationId xmlns:a16="http://schemas.microsoft.com/office/drawing/2014/main" id="{E0CEC28E-5D4C-4297-B82C-D0A6E54647A3}"/>
              </a:ext>
            </a:extLst>
          </p:cNvPr>
          <p:cNvSpPr>
            <a:spLocks noGrp="1"/>
          </p:cNvSpPr>
          <p:nvPr>
            <p:ph idx="1"/>
          </p:nvPr>
        </p:nvSpPr>
        <p:spPr/>
        <p:txBody>
          <a:bodyPr>
            <a:normAutofit fontScale="85000" lnSpcReduction="20000"/>
          </a:bodyPr>
          <a:lstStyle/>
          <a:p>
            <a:pPr>
              <a:buClr>
                <a:srgbClr val="92D050"/>
              </a:buClr>
              <a:buFont typeface="Wingdings" panose="05000000000000000000" pitchFamily="2" charset="2"/>
              <a:buChar char="ü"/>
            </a:pPr>
            <a:r>
              <a:rPr lang="en-GB" noProof="0" dirty="0"/>
              <a:t>Higher power ( 10 kW)</a:t>
            </a:r>
          </a:p>
          <a:p>
            <a:pPr>
              <a:buClr>
                <a:srgbClr val="92D050"/>
              </a:buClr>
              <a:buFont typeface="Wingdings" panose="05000000000000000000" pitchFamily="2" charset="2"/>
              <a:buChar char="ü"/>
            </a:pPr>
            <a:r>
              <a:rPr lang="en-GB" noProof="0" dirty="0"/>
              <a:t>Low-maintenance (no brushes)</a:t>
            </a:r>
          </a:p>
          <a:p>
            <a:pPr>
              <a:buClr>
                <a:srgbClr val="92D050"/>
              </a:buClr>
              <a:buFont typeface="Wingdings" panose="05000000000000000000" pitchFamily="2" charset="2"/>
              <a:buChar char="ü"/>
            </a:pPr>
            <a:r>
              <a:rPr lang="en-GB" noProof="0" dirty="0"/>
              <a:t>Higher efficiency ( 90 %)</a:t>
            </a:r>
          </a:p>
          <a:p>
            <a:pPr>
              <a:buClr>
                <a:srgbClr val="92D050"/>
              </a:buClr>
              <a:buFont typeface="Wingdings" panose="05000000000000000000" pitchFamily="2" charset="2"/>
              <a:buChar char="ü"/>
            </a:pPr>
            <a:r>
              <a:rPr lang="en-GB" noProof="0" dirty="0"/>
              <a:t>Internal o external rotor</a:t>
            </a:r>
          </a:p>
          <a:p>
            <a:pPr>
              <a:buClr>
                <a:srgbClr val="92D050"/>
              </a:buClr>
              <a:buFont typeface="Wingdings" panose="05000000000000000000" pitchFamily="2" charset="2"/>
              <a:buChar char="ü"/>
            </a:pPr>
            <a:r>
              <a:rPr lang="en-GB" noProof="0" dirty="0"/>
              <a:t>Many shapes</a:t>
            </a:r>
          </a:p>
          <a:p>
            <a:pPr>
              <a:buClr>
                <a:srgbClr val="92D050"/>
              </a:buClr>
              <a:buFont typeface="Wingdings" panose="05000000000000000000" pitchFamily="2" charset="2"/>
              <a:buChar char="ü"/>
            </a:pPr>
            <a:endParaRPr lang="en-GB" noProof="0" dirty="0"/>
          </a:p>
          <a:p>
            <a:pPr>
              <a:buClr>
                <a:srgbClr val="FF0000"/>
              </a:buClr>
              <a:buFont typeface="Calibri" panose="020F0502020204030204" pitchFamily="34" charset="0"/>
              <a:buChar char="×"/>
            </a:pPr>
            <a:r>
              <a:rPr lang="en-GB" noProof="0" dirty="0"/>
              <a:t>Rare earth magnets</a:t>
            </a:r>
          </a:p>
          <a:p>
            <a:pPr>
              <a:buClr>
                <a:srgbClr val="FF0000"/>
              </a:buClr>
              <a:buFont typeface="Calibri" panose="020F0502020204030204" pitchFamily="34" charset="0"/>
              <a:buChar char="×"/>
            </a:pPr>
            <a:r>
              <a:rPr lang="en-GB" noProof="0" dirty="0"/>
              <a:t>More complex control</a:t>
            </a:r>
          </a:p>
          <a:p>
            <a:pPr>
              <a:buClr>
                <a:srgbClr val="FF0000"/>
              </a:buClr>
              <a:buFont typeface="Calibri" panose="020F0502020204030204" pitchFamily="34" charset="0"/>
              <a:buChar char="×"/>
            </a:pPr>
            <a:r>
              <a:rPr lang="en-GB" noProof="0" dirty="0"/>
              <a:t>Needs position sensor</a:t>
            </a:r>
          </a:p>
          <a:p>
            <a:pPr>
              <a:buClr>
                <a:srgbClr val="FF0000"/>
              </a:buClr>
              <a:buFont typeface="Calibri" panose="020F0502020204030204" pitchFamily="34" charset="0"/>
              <a:buChar char="×"/>
            </a:pPr>
            <a:r>
              <a:rPr lang="en-GB" noProof="0" dirty="0"/>
              <a:t>Needs for power electronics</a:t>
            </a:r>
          </a:p>
        </p:txBody>
      </p:sp>
      <p:sp>
        <p:nvSpPr>
          <p:cNvPr id="4" name="Marcador de pie de página 3">
            <a:extLst>
              <a:ext uri="{FF2B5EF4-FFF2-40B4-BE49-F238E27FC236}">
                <a16:creationId xmlns:a16="http://schemas.microsoft.com/office/drawing/2014/main" id="{513B2E0D-8D4C-4DC0-A487-2CAEE12226DA}"/>
              </a:ext>
            </a:extLst>
          </p:cNvPr>
          <p:cNvSpPr>
            <a:spLocks noGrp="1"/>
          </p:cNvSpPr>
          <p:nvPr>
            <p:ph type="ftr" sz="quarter" idx="11"/>
          </p:nvPr>
        </p:nvSpPr>
        <p:spPr/>
        <p:txBody>
          <a:bodyPr/>
          <a:lstStyle/>
          <a:p>
            <a:r>
              <a:rPr lang="es-ES"/>
              <a:t>Motors elèctrics</a:t>
            </a:r>
          </a:p>
        </p:txBody>
      </p:sp>
      <p:sp>
        <p:nvSpPr>
          <p:cNvPr id="5" name="Marcador de número de diapositiva 4">
            <a:extLst>
              <a:ext uri="{FF2B5EF4-FFF2-40B4-BE49-F238E27FC236}">
                <a16:creationId xmlns:a16="http://schemas.microsoft.com/office/drawing/2014/main" id="{2884E25A-8B0E-4334-9736-71E62301DA60}"/>
              </a:ext>
            </a:extLst>
          </p:cNvPr>
          <p:cNvSpPr>
            <a:spLocks noGrp="1"/>
          </p:cNvSpPr>
          <p:nvPr>
            <p:ph type="sldNum" sz="quarter" idx="12"/>
          </p:nvPr>
        </p:nvSpPr>
        <p:spPr/>
        <p:txBody>
          <a:bodyPr/>
          <a:lstStyle/>
          <a:p>
            <a:fld id="{D7BAC799-D714-4178-B6DE-248E8916635A}" type="slidenum">
              <a:rPr lang="es-ES" smtClean="0"/>
              <a:t>53</a:t>
            </a:fld>
            <a:endParaRPr lang="es-ES"/>
          </a:p>
        </p:txBody>
      </p:sp>
      <p:pic>
        <p:nvPicPr>
          <p:cNvPr id="7174" name="Picture 6" descr="Brushed DC Motors Vs. Brushless DC Motors | automate.org">
            <a:extLst>
              <a:ext uri="{FF2B5EF4-FFF2-40B4-BE49-F238E27FC236}">
                <a16:creationId xmlns:a16="http://schemas.microsoft.com/office/drawing/2014/main" id="{96522114-1B06-4C4B-82E2-824531B96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760" y="715265"/>
            <a:ext cx="3376976" cy="224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09900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C6F6FCE9-C18B-43D2-97E5-751962100B06}"/>
              </a:ext>
            </a:extLst>
          </p:cNvPr>
          <p:cNvSpPr>
            <a:spLocks noGrp="1"/>
          </p:cNvSpPr>
          <p:nvPr>
            <p:ph type="ftr" sz="quarter" idx="11"/>
          </p:nvPr>
        </p:nvSpPr>
        <p:spPr/>
        <p:txBody>
          <a:bodyPr/>
          <a:lstStyle/>
          <a:p>
            <a:r>
              <a:rPr lang="en-US"/>
              <a:t>PMSM motor control</a:t>
            </a:r>
            <a:endParaRPr lang="es-ES"/>
          </a:p>
        </p:txBody>
      </p:sp>
      <p:sp>
        <p:nvSpPr>
          <p:cNvPr id="3" name="Marcador de número de diapositiva 2">
            <a:extLst>
              <a:ext uri="{FF2B5EF4-FFF2-40B4-BE49-F238E27FC236}">
                <a16:creationId xmlns:a16="http://schemas.microsoft.com/office/drawing/2014/main" id="{6181A477-3BE9-47FB-AB76-347C3E7042C8}"/>
              </a:ext>
            </a:extLst>
          </p:cNvPr>
          <p:cNvSpPr>
            <a:spLocks noGrp="1"/>
          </p:cNvSpPr>
          <p:nvPr>
            <p:ph type="sldNum" sz="quarter" idx="12"/>
          </p:nvPr>
        </p:nvSpPr>
        <p:spPr/>
        <p:txBody>
          <a:bodyPr/>
          <a:lstStyle/>
          <a:p>
            <a:fld id="{2739DF3F-EA59-48BB-8077-1FD00010D04E}" type="slidenum">
              <a:rPr lang="es-ES" smtClean="0"/>
              <a:pPr/>
              <a:t>54</a:t>
            </a:fld>
            <a:endParaRPr lang="es-ES"/>
          </a:p>
        </p:txBody>
      </p:sp>
      <p:pic>
        <p:nvPicPr>
          <p:cNvPr id="4" name="Imagen 3">
            <a:extLst>
              <a:ext uri="{FF2B5EF4-FFF2-40B4-BE49-F238E27FC236}">
                <a16:creationId xmlns:a16="http://schemas.microsoft.com/office/drawing/2014/main" id="{D6A32F93-E593-48AD-81F9-41EFE263205F}"/>
              </a:ext>
            </a:extLst>
          </p:cNvPr>
          <p:cNvPicPr>
            <a:picLocks noChangeAspect="1"/>
          </p:cNvPicPr>
          <p:nvPr/>
        </p:nvPicPr>
        <p:blipFill>
          <a:blip r:embed="rId2"/>
          <a:stretch>
            <a:fillRect/>
          </a:stretch>
        </p:blipFill>
        <p:spPr>
          <a:xfrm>
            <a:off x="1691680" y="476672"/>
            <a:ext cx="5581951" cy="5618999"/>
          </a:xfrm>
          <a:prstGeom prst="rect">
            <a:avLst/>
          </a:prstGeom>
        </p:spPr>
      </p:pic>
    </p:spTree>
    <p:extLst>
      <p:ext uri="{BB962C8B-B14F-4D97-AF65-F5344CB8AC3E}">
        <p14:creationId xmlns:p14="http://schemas.microsoft.com/office/powerpoint/2010/main" val="3342228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Three phase inverter</a:t>
            </a:r>
          </a:p>
        </p:txBody>
      </p:sp>
      <p:sp>
        <p:nvSpPr>
          <p:cNvPr id="6" name="Marcador de número de diapositiva 5"/>
          <p:cNvSpPr>
            <a:spLocks noGrp="1"/>
          </p:cNvSpPr>
          <p:nvPr>
            <p:ph type="sldNum" sz="quarter" idx="12"/>
          </p:nvPr>
        </p:nvSpPr>
        <p:spPr/>
        <p:txBody>
          <a:bodyPr/>
          <a:lstStyle/>
          <a:p>
            <a:fld id="{2739DF3F-EA59-48BB-8077-1FD00010D04E}" type="slidenum">
              <a:rPr lang="es-ES" smtClean="0"/>
              <a:pPr/>
              <a:t>55</a:t>
            </a:fld>
            <a:endParaRPr lang="es-ES"/>
          </a:p>
        </p:txBody>
      </p:sp>
      <p:sp>
        <p:nvSpPr>
          <p:cNvPr id="3" name="CuadroTexto 2">
            <a:extLst>
              <a:ext uri="{FF2B5EF4-FFF2-40B4-BE49-F238E27FC236}">
                <a16:creationId xmlns:a16="http://schemas.microsoft.com/office/drawing/2014/main" id="{E4265DF2-B5A8-43EB-AB3A-8DF1B38507C2}"/>
              </a:ext>
            </a:extLst>
          </p:cNvPr>
          <p:cNvSpPr txBox="1"/>
          <p:nvPr/>
        </p:nvSpPr>
        <p:spPr>
          <a:xfrm>
            <a:off x="569258" y="5156021"/>
            <a:ext cx="8005483" cy="1477328"/>
          </a:xfrm>
          <a:prstGeom prst="rect">
            <a:avLst/>
          </a:prstGeom>
          <a:noFill/>
        </p:spPr>
        <p:txBody>
          <a:bodyPr wrap="square" rtlCol="0">
            <a:spAutoFit/>
          </a:bodyPr>
          <a:lstStyle/>
          <a:p>
            <a:pPr marL="285750" indent="-285750">
              <a:buFont typeface="Arial" panose="020B0604020202020204" pitchFamily="34" charset="0"/>
              <a:buChar char="•"/>
            </a:pPr>
            <a:r>
              <a:rPr lang="en-GB" dirty="0"/>
              <a:t>Only two phases are used. The third phase is led unconnected (open switches)</a:t>
            </a:r>
          </a:p>
          <a:p>
            <a:pPr marL="285750" indent="-285750">
              <a:buFont typeface="Arial" panose="020B0604020202020204" pitchFamily="34" charset="0"/>
              <a:buChar char="•"/>
            </a:pPr>
            <a:r>
              <a:rPr lang="en-GB" dirty="0"/>
              <a:t>Standard PWM as a DC motor</a:t>
            </a:r>
          </a:p>
          <a:p>
            <a:pPr marL="285750" indent="-285750">
              <a:buFont typeface="Arial" panose="020B0604020202020204" pitchFamily="34" charset="0"/>
              <a:buChar char="•"/>
            </a:pPr>
            <a:r>
              <a:rPr lang="en-GB" dirty="0"/>
              <a:t>No current on the unconnected phase. Voltage = </a:t>
            </a:r>
            <a:r>
              <a:rPr lang="en-GB" dirty="0" err="1"/>
              <a:t>bemf</a:t>
            </a:r>
            <a:r>
              <a:rPr lang="en-GB" dirty="0"/>
              <a:t>. </a:t>
            </a:r>
            <a:r>
              <a:rPr lang="en-GB" dirty="0" err="1"/>
              <a:t>Sensorless</a:t>
            </a:r>
            <a:r>
              <a:rPr lang="en-GB" dirty="0"/>
              <a:t> methods are based on measuring this phase voltage</a:t>
            </a:r>
          </a:p>
          <a:p>
            <a:pPr marL="285750" indent="-285750">
              <a:buFont typeface="Arial" panose="020B0604020202020204" pitchFamily="34" charset="0"/>
              <a:buChar char="•"/>
            </a:pPr>
            <a:endParaRPr lang="en-GB" dirty="0"/>
          </a:p>
        </p:txBody>
      </p:sp>
      <p:sp>
        <p:nvSpPr>
          <p:cNvPr id="4" name="Marcador de pie de página 3">
            <a:extLst>
              <a:ext uri="{FF2B5EF4-FFF2-40B4-BE49-F238E27FC236}">
                <a16:creationId xmlns:a16="http://schemas.microsoft.com/office/drawing/2014/main" id="{EC4096D3-73FC-4E35-BF15-D5761258DD94}"/>
              </a:ext>
            </a:extLst>
          </p:cNvPr>
          <p:cNvSpPr>
            <a:spLocks noGrp="1"/>
          </p:cNvSpPr>
          <p:nvPr>
            <p:ph type="ftr" sz="quarter" idx="11"/>
          </p:nvPr>
        </p:nvSpPr>
        <p:spPr/>
        <p:txBody>
          <a:bodyPr/>
          <a:lstStyle/>
          <a:p>
            <a:r>
              <a:rPr lang="ca-ES"/>
              <a:t>PMSM motor control</a:t>
            </a:r>
          </a:p>
        </p:txBody>
      </p:sp>
      <p:pic>
        <p:nvPicPr>
          <p:cNvPr id="9" name="Picture 2" descr="Energies | Free Full-Text | Vibration Monitoring for Position Sensor Fault  Diagnosis in Brushless DC Motor Drives">
            <a:extLst>
              <a:ext uri="{FF2B5EF4-FFF2-40B4-BE49-F238E27FC236}">
                <a16:creationId xmlns:a16="http://schemas.microsoft.com/office/drawing/2014/main" id="{B240E66B-34E8-473A-A7D3-A17A27F88D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68"/>
          <a:stretch/>
        </p:blipFill>
        <p:spPr bwMode="auto">
          <a:xfrm>
            <a:off x="457200" y="1341828"/>
            <a:ext cx="8005482" cy="3814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Model and control of BLDC motors</a:t>
            </a:r>
          </a:p>
        </p:txBody>
      </p:sp>
      <p:pic>
        <p:nvPicPr>
          <p:cNvPr id="8" name="7 Marcador de contenido" descr="Fig127.jpg"/>
          <p:cNvPicPr>
            <a:picLocks noGrp="1" noChangeAspect="1"/>
          </p:cNvPicPr>
          <p:nvPr>
            <p:ph sz="half" idx="1"/>
          </p:nvPr>
        </p:nvPicPr>
        <p:blipFill>
          <a:blip r:embed="rId2" cstate="print"/>
          <a:stretch>
            <a:fillRect/>
          </a:stretch>
        </p:blipFill>
        <p:spPr>
          <a:xfrm>
            <a:off x="814762" y="3064196"/>
            <a:ext cx="1944216" cy="1645595"/>
          </a:xfrm>
        </p:spPr>
      </p:pic>
      <p:pic>
        <p:nvPicPr>
          <p:cNvPr id="9" name="8 Marcador de contenido" descr="Fig128.jpg"/>
          <p:cNvPicPr>
            <a:picLocks noGrp="1" noChangeAspect="1"/>
          </p:cNvPicPr>
          <p:nvPr>
            <p:ph sz="half" idx="2"/>
          </p:nvPr>
        </p:nvPicPr>
        <p:blipFill>
          <a:blip r:embed="rId3" cstate="print"/>
          <a:stretch>
            <a:fillRect/>
          </a:stretch>
        </p:blipFill>
        <p:spPr>
          <a:xfrm>
            <a:off x="683568" y="1417638"/>
            <a:ext cx="2952328" cy="1553857"/>
          </a:xfrm>
        </p:spPr>
      </p:pic>
      <p:pic>
        <p:nvPicPr>
          <p:cNvPr id="10" name="9 Imagen" descr="Fig129.jpg"/>
          <p:cNvPicPr>
            <a:picLocks noChangeAspect="1"/>
          </p:cNvPicPr>
          <p:nvPr/>
        </p:nvPicPr>
        <p:blipFill>
          <a:blip r:embed="rId4" cstate="print"/>
          <a:stretch>
            <a:fillRect/>
          </a:stretch>
        </p:blipFill>
        <p:spPr>
          <a:xfrm>
            <a:off x="5364088" y="1916832"/>
            <a:ext cx="2147607" cy="1800200"/>
          </a:xfrm>
          <a:prstGeom prst="rect">
            <a:avLst/>
          </a:prstGeom>
        </p:spPr>
      </p:pic>
      <p:pic>
        <p:nvPicPr>
          <p:cNvPr id="11" name="10 Imagen" descr="Fig130.jpg"/>
          <p:cNvPicPr>
            <a:picLocks noChangeAspect="1"/>
          </p:cNvPicPr>
          <p:nvPr/>
        </p:nvPicPr>
        <p:blipFill>
          <a:blip r:embed="rId5" cstate="print"/>
          <a:stretch>
            <a:fillRect/>
          </a:stretch>
        </p:blipFill>
        <p:spPr>
          <a:xfrm>
            <a:off x="5436096" y="3717032"/>
            <a:ext cx="2520702" cy="2500374"/>
          </a:xfrm>
          <a:prstGeom prst="rect">
            <a:avLst/>
          </a:prstGeom>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56</a:t>
            </a:fld>
            <a:endParaRPr lang="es-ES"/>
          </a:p>
        </p:txBody>
      </p:sp>
      <p:sp>
        <p:nvSpPr>
          <p:cNvPr id="3" name="CuadroTexto 2">
            <a:extLst>
              <a:ext uri="{FF2B5EF4-FFF2-40B4-BE49-F238E27FC236}">
                <a16:creationId xmlns:a16="http://schemas.microsoft.com/office/drawing/2014/main" id="{FBDA03B7-B379-463B-BA5B-4393EB43D7A6}"/>
              </a:ext>
            </a:extLst>
          </p:cNvPr>
          <p:cNvSpPr txBox="1"/>
          <p:nvPr/>
        </p:nvSpPr>
        <p:spPr>
          <a:xfrm>
            <a:off x="814762" y="4771695"/>
            <a:ext cx="4662720" cy="1200329"/>
          </a:xfrm>
          <a:prstGeom prst="rect">
            <a:avLst/>
          </a:prstGeom>
          <a:noFill/>
        </p:spPr>
        <p:txBody>
          <a:bodyPr wrap="square" rtlCol="0">
            <a:spAutoFit/>
          </a:bodyPr>
          <a:lstStyle/>
          <a:p>
            <a:pPr marL="285750" indent="-285750">
              <a:buFont typeface="Arial" panose="020B0604020202020204" pitchFamily="34" charset="0"/>
              <a:buChar char="•"/>
            </a:pPr>
            <a:r>
              <a:rPr lang="en-GB" dirty="0"/>
              <a:t>As three equal DC motors</a:t>
            </a:r>
          </a:p>
          <a:p>
            <a:pPr marL="285750" indent="-285750">
              <a:buFont typeface="Arial" panose="020B0604020202020204" pitchFamily="34" charset="0"/>
              <a:buChar char="•"/>
            </a:pPr>
            <a:r>
              <a:rPr lang="en-GB" dirty="0"/>
              <a:t>The model can be seen as a DC motor</a:t>
            </a:r>
          </a:p>
          <a:p>
            <a:pPr marL="285750" indent="-285750">
              <a:buFont typeface="Arial" panose="020B0604020202020204" pitchFamily="34" charset="0"/>
              <a:buChar char="•"/>
            </a:pPr>
            <a:r>
              <a:rPr lang="en-GB" dirty="0"/>
              <a:t>Not using the full power capability of three phases</a:t>
            </a:r>
          </a:p>
        </p:txBody>
      </p:sp>
      <p:sp>
        <p:nvSpPr>
          <p:cNvPr id="5" name="Marcador de pie de página 4">
            <a:extLst>
              <a:ext uri="{FF2B5EF4-FFF2-40B4-BE49-F238E27FC236}">
                <a16:creationId xmlns:a16="http://schemas.microsoft.com/office/drawing/2014/main" id="{2462DA00-0132-48A4-9BAB-BB33827737FA}"/>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GB" noProof="0" dirty="0"/>
              <a:t>Control of BLDC motors</a:t>
            </a:r>
          </a:p>
        </p:txBody>
      </p:sp>
      <p:pic>
        <p:nvPicPr>
          <p:cNvPr id="9" name="8 Marcador de contenido" descr="Fig131.jpg"/>
          <p:cNvPicPr>
            <a:picLocks noGrp="1" noChangeAspect="1"/>
          </p:cNvPicPr>
          <p:nvPr>
            <p:ph idx="1"/>
          </p:nvPr>
        </p:nvPicPr>
        <p:blipFill>
          <a:blip r:embed="rId2" cstate="print"/>
          <a:stretch>
            <a:fillRect/>
          </a:stretch>
        </p:blipFill>
        <p:spPr>
          <a:xfrm>
            <a:off x="457200" y="1310704"/>
            <a:ext cx="8229600" cy="3435953"/>
          </a:xfrm>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57</a:t>
            </a:fld>
            <a:endParaRPr lang="es-ES"/>
          </a:p>
        </p:txBody>
      </p:sp>
      <p:sp>
        <p:nvSpPr>
          <p:cNvPr id="3" name="CuadroTexto 2">
            <a:extLst>
              <a:ext uri="{FF2B5EF4-FFF2-40B4-BE49-F238E27FC236}">
                <a16:creationId xmlns:a16="http://schemas.microsoft.com/office/drawing/2014/main" id="{8FC51590-A735-48B0-B7E7-61578FC13D8F}"/>
              </a:ext>
            </a:extLst>
          </p:cNvPr>
          <p:cNvSpPr txBox="1"/>
          <p:nvPr/>
        </p:nvSpPr>
        <p:spPr>
          <a:xfrm>
            <a:off x="4849905" y="5007006"/>
            <a:ext cx="3836895"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The control is similar to a DC motor, but the commutation sequencer decides which of the two phases have to be excited. Synchronous motor</a:t>
            </a:r>
          </a:p>
        </p:txBody>
      </p:sp>
      <p:sp>
        <p:nvSpPr>
          <p:cNvPr id="5" name="Marcador de pie de página 4">
            <a:extLst>
              <a:ext uri="{FF2B5EF4-FFF2-40B4-BE49-F238E27FC236}">
                <a16:creationId xmlns:a16="http://schemas.microsoft.com/office/drawing/2014/main" id="{32BAD550-E769-4BC4-9058-DE66F39322D5}"/>
              </a:ext>
            </a:extLst>
          </p:cNvPr>
          <p:cNvSpPr>
            <a:spLocks noGrp="1"/>
          </p:cNvSpPr>
          <p:nvPr>
            <p:ph type="ftr" sz="quarter" idx="11"/>
          </p:nvPr>
        </p:nvSpPr>
        <p:spPr/>
        <p:txBody>
          <a:bodyPr/>
          <a:lstStyle/>
          <a:p>
            <a:r>
              <a:rPr lang="ca-ES"/>
              <a:t>PMSM motor control</a:t>
            </a:r>
          </a:p>
        </p:txBody>
      </p:sp>
      <p:pic>
        <p:nvPicPr>
          <p:cNvPr id="7" name="Picture 1">
            <a:extLst>
              <a:ext uri="{FF2B5EF4-FFF2-40B4-BE49-F238E27FC236}">
                <a16:creationId xmlns:a16="http://schemas.microsoft.com/office/drawing/2014/main" id="{0FA6959D-6E0A-46C8-BBD2-E33916083701}"/>
              </a:ext>
            </a:extLst>
          </p:cNvPr>
          <p:cNvPicPr>
            <a:picLocks noChangeAspect="1" noChangeArrowheads="1"/>
          </p:cNvPicPr>
          <p:nvPr/>
        </p:nvPicPr>
        <p:blipFill>
          <a:blip r:embed="rId3" cstate="print"/>
          <a:srcRect/>
          <a:stretch>
            <a:fillRect/>
          </a:stretch>
        </p:blipFill>
        <p:spPr bwMode="auto">
          <a:xfrm>
            <a:off x="986366" y="4237253"/>
            <a:ext cx="3208867" cy="2119097"/>
          </a:xfrm>
          <a:prstGeom prst="rect">
            <a:avLst/>
          </a:prstGeom>
          <a:noFill/>
          <a:ln w="9525">
            <a:noFill/>
            <a:miter lim="800000"/>
            <a:headEnd/>
            <a:tailEnd/>
          </a:ln>
          <a:effec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r>
              <a:rPr lang="en-GB" noProof="0" dirty="0"/>
              <a:t>Permanent Magnet Synchronous Motors - PMSM</a:t>
            </a:r>
          </a:p>
        </p:txBody>
      </p:sp>
      <p:pic>
        <p:nvPicPr>
          <p:cNvPr id="11270" name="Picture 6"/>
          <p:cNvPicPr>
            <a:picLocks noGrp="1" noChangeAspect="1" noChangeArrowheads="1"/>
          </p:cNvPicPr>
          <p:nvPr>
            <p:ph sz="half" idx="1"/>
          </p:nvPr>
        </p:nvPicPr>
        <p:blipFill>
          <a:blip r:embed="rId3" cstate="print"/>
          <a:stretch>
            <a:fillRect/>
          </a:stretch>
        </p:blipFill>
        <p:spPr>
          <a:xfrm>
            <a:off x="467543" y="1690794"/>
            <a:ext cx="3538571" cy="3826438"/>
          </a:xfrm>
          <a:noFill/>
          <a:ln/>
        </p:spPr>
      </p:pic>
      <p:sp>
        <p:nvSpPr>
          <p:cNvPr id="11267" name="Rectangle 3"/>
          <p:cNvSpPr>
            <a:spLocks noGrp="1" noChangeArrowheads="1"/>
          </p:cNvSpPr>
          <p:nvPr>
            <p:ph sz="half" idx="2"/>
          </p:nvPr>
        </p:nvSpPr>
        <p:spPr/>
        <p:txBody>
          <a:bodyPr>
            <a:normAutofit fontScale="92500" lnSpcReduction="10000"/>
          </a:bodyPr>
          <a:lstStyle/>
          <a:p>
            <a:r>
              <a:rPr lang="en-GB" sz="2800" noProof="0" dirty="0"/>
              <a:t>Three sinusoidal distributed windings</a:t>
            </a:r>
          </a:p>
          <a:p>
            <a:r>
              <a:rPr lang="en-GB" sz="2800" noProof="0" dirty="0"/>
              <a:t>Spatial shifted 120</a:t>
            </a:r>
            <a:r>
              <a:rPr lang="en-GB" sz="2800" baseline="30000" noProof="0" dirty="0"/>
              <a:t>o</a:t>
            </a:r>
            <a:endParaRPr lang="en-GB" sz="2800" noProof="0" dirty="0"/>
          </a:p>
          <a:p>
            <a:r>
              <a:rPr lang="en-GB" sz="2800" noProof="0" dirty="0"/>
              <a:t>The magnet flux generates three sinusoidal voltages 120</a:t>
            </a:r>
            <a:r>
              <a:rPr lang="en-GB" baseline="30000" dirty="0"/>
              <a:t>o</a:t>
            </a:r>
            <a:r>
              <a:rPr lang="en-GB" sz="2800" noProof="0" dirty="0"/>
              <a:t> in phase</a:t>
            </a:r>
          </a:p>
          <a:p>
            <a:r>
              <a:rPr lang="en-GB" dirty="0"/>
              <a:t>No thermal effect on windings and magnet</a:t>
            </a:r>
          </a:p>
          <a:p>
            <a:r>
              <a:rPr lang="en-GB" sz="2800" noProof="0" dirty="0"/>
              <a:t>No saturation on inductances</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58</a:t>
            </a:fld>
            <a:endParaRPr lang="es-ES"/>
          </a:p>
        </p:txBody>
      </p:sp>
      <p:sp>
        <p:nvSpPr>
          <p:cNvPr id="2" name="Marcador de pie de página 1">
            <a:extLst>
              <a:ext uri="{FF2B5EF4-FFF2-40B4-BE49-F238E27FC236}">
                <a16:creationId xmlns:a16="http://schemas.microsoft.com/office/drawing/2014/main" id="{AD845A5B-09F4-40CF-A3B9-E0C97274B193}"/>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n-GB" noProof="0"/>
              <a:t>Constant torque required</a:t>
            </a:r>
          </a:p>
        </p:txBody>
      </p:sp>
      <p:sp>
        <p:nvSpPr>
          <p:cNvPr id="3" name="2 Marcador de contenido"/>
          <p:cNvSpPr>
            <a:spLocks noGrp="1"/>
          </p:cNvSpPr>
          <p:nvPr>
            <p:ph sz="half" idx="1"/>
          </p:nvPr>
        </p:nvSpPr>
        <p:spPr/>
        <p:txBody>
          <a:bodyPr/>
          <a:lstStyle/>
          <a:p>
            <a:r>
              <a:rPr lang="en-GB" noProof="0"/>
              <a:t>The magnet flux rotates with the rotor</a:t>
            </a:r>
          </a:p>
          <a:p>
            <a:r>
              <a:rPr lang="en-GB" noProof="0"/>
              <a:t>To produce a constant torque, the stator flux must rotate at the same speed as rotor -&gt; synchronous</a:t>
            </a:r>
          </a:p>
        </p:txBody>
      </p:sp>
      <p:graphicFrame>
        <p:nvGraphicFramePr>
          <p:cNvPr id="560131" name="Object 3"/>
          <p:cNvGraphicFramePr>
            <a:graphicFrameLocks noGrp="1" noChangeAspect="1"/>
          </p:cNvGraphicFramePr>
          <p:nvPr>
            <p:ph sz="half" idx="2"/>
          </p:nvPr>
        </p:nvGraphicFramePr>
        <p:xfrm>
          <a:off x="4885685" y="1916832"/>
          <a:ext cx="3718763" cy="4063967"/>
        </p:xfrm>
        <a:graphic>
          <a:graphicData uri="http://schemas.openxmlformats.org/presentationml/2006/ole">
            <mc:AlternateContent xmlns:mc="http://schemas.openxmlformats.org/markup-compatibility/2006">
              <mc:Choice xmlns:v="urn:schemas-microsoft-com:vml" Requires="v">
                <p:oleObj spid="_x0000_s14338" name="Visio" r:id="rId4" imgW="1880896" imgH="2056203" progId="Visio.Drawing.11">
                  <p:embed/>
                </p:oleObj>
              </mc:Choice>
              <mc:Fallback>
                <p:oleObj name="Visio" r:id="rId4" imgW="1880896" imgH="2056203" progId="Visio.Drawing.11">
                  <p:embed/>
                  <p:pic>
                    <p:nvPicPr>
                      <p:cNvPr id="5601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685" y="1916832"/>
                        <a:ext cx="3718763" cy="4063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 name="Marcador de pie de página 1"/>
          <p:cNvSpPr>
            <a:spLocks noGrp="1"/>
          </p:cNvSpPr>
          <p:nvPr>
            <p:ph type="ftr" sz="quarter" idx="11"/>
          </p:nvPr>
        </p:nvSpPr>
        <p:spPr/>
        <p:txBody>
          <a:bodyPr/>
          <a:lstStyle/>
          <a:p>
            <a:r>
              <a:rPr lang="es-ES"/>
              <a:t>PMSM motor control</a:t>
            </a:r>
          </a:p>
        </p:txBody>
      </p:sp>
      <p:sp>
        <p:nvSpPr>
          <p:cNvPr id="4" name="Marcador de número de diapositiva 3"/>
          <p:cNvSpPr>
            <a:spLocks noGrp="1"/>
          </p:cNvSpPr>
          <p:nvPr>
            <p:ph type="sldNum" sz="quarter" idx="12"/>
          </p:nvPr>
        </p:nvSpPr>
        <p:spPr/>
        <p:txBody>
          <a:bodyPr/>
          <a:lstStyle/>
          <a:p>
            <a:fld id="{2739DF3F-EA59-48BB-8077-1FD00010D04E}" type="slidenum">
              <a:rPr lang="es-ES" smtClean="0"/>
              <a:pPr/>
              <a:t>59</a:t>
            </a:fld>
            <a:endParaRPr lang="es-ES"/>
          </a:p>
        </p:txBody>
      </p:sp>
      <p:pic>
        <p:nvPicPr>
          <p:cNvPr id="8" name="Picture 2" descr="What are the functions of a rotor and stator? - Quora">
            <a:extLst>
              <a:ext uri="{FF2B5EF4-FFF2-40B4-BE49-F238E27FC236}">
                <a16:creationId xmlns:a16="http://schemas.microsoft.com/office/drawing/2014/main" id="{3879C5C7-81A4-47E8-B0C4-C016C6C1A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65" y="4708358"/>
            <a:ext cx="2079878" cy="16649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gure 9 from Development of Interior Permanent Magnet Motors Reduction of  Harmonic Iron Losses by Optimizing Rotor Structures | Semantic Scholar">
            <a:extLst>
              <a:ext uri="{FF2B5EF4-FFF2-40B4-BE49-F238E27FC236}">
                <a16:creationId xmlns:a16="http://schemas.microsoft.com/office/drawing/2014/main" id="{58967DEB-689C-4AD7-B3E5-60B2E873541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47" b="9981"/>
          <a:stretch/>
        </p:blipFill>
        <p:spPr bwMode="auto">
          <a:xfrm>
            <a:off x="2326243" y="4721667"/>
            <a:ext cx="2258485" cy="1651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GB" noProof="0" dirty="0"/>
              <a:t>Ideal power plant</a:t>
            </a:r>
          </a:p>
        </p:txBody>
      </p:sp>
      <p:sp>
        <p:nvSpPr>
          <p:cNvPr id="3" name="2 Marcador de contenido"/>
          <p:cNvSpPr>
            <a:spLocks noGrp="1"/>
          </p:cNvSpPr>
          <p:nvPr>
            <p:ph idx="1"/>
          </p:nvPr>
        </p:nvSpPr>
        <p:spPr>
          <a:xfrm>
            <a:off x="628650" y="1825625"/>
            <a:ext cx="3943350" cy="4351338"/>
          </a:xfrm>
        </p:spPr>
        <p:txBody>
          <a:bodyPr>
            <a:normAutofit fontScale="77500" lnSpcReduction="20000"/>
          </a:bodyPr>
          <a:lstStyle/>
          <a:p>
            <a:r>
              <a:rPr lang="en-GB" noProof="0" dirty="0"/>
              <a:t>Constant power profile over speed</a:t>
            </a:r>
          </a:p>
          <a:p>
            <a:r>
              <a:rPr lang="en-GB" noProof="0" dirty="0"/>
              <a:t>Limited torque at low speeds due to maximum tractive effort, maximum current</a:t>
            </a:r>
          </a:p>
          <a:p>
            <a:r>
              <a:rPr lang="en-GB" noProof="0" dirty="0"/>
              <a:t>Limited speed due to mechanical or electrical limitations</a:t>
            </a:r>
          </a:p>
          <a:p>
            <a:r>
              <a:rPr lang="en-GB" noProof="0" dirty="0"/>
              <a:t>Constant torque during rotation to avoid vibration, noise and fatigue</a:t>
            </a:r>
          </a:p>
        </p:txBody>
      </p:sp>
      <mc:AlternateContent xmlns:mc="http://schemas.openxmlformats.org/markup-compatibility/2006" xmlns:a14="http://schemas.microsoft.com/office/drawing/2010/main">
        <mc:Choice Requires="a14">
          <p:sp>
            <p:nvSpPr>
              <p:cNvPr id="4" name="3 Objeto"/>
              <p:cNvSpPr txBox="1"/>
              <p:nvPr/>
            </p:nvSpPr>
            <p:spPr bwMode="auto">
              <a:xfrm>
                <a:off x="5495022" y="2065983"/>
                <a:ext cx="2212206" cy="778644"/>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r>
                        <a:rPr lang="es-ES" sz="4000" i="1">
                          <a:solidFill>
                            <a:srgbClr val="000000"/>
                          </a:solidFill>
                          <a:latin typeface="Cambria Math" panose="02040503050406030204" pitchFamily="18" charset="0"/>
                        </a:rPr>
                        <m:t>𝑃</m:t>
                      </m:r>
                      <m:r>
                        <a:rPr lang="es-ES" sz="4000" i="1">
                          <a:solidFill>
                            <a:srgbClr val="000000"/>
                          </a:solidFill>
                          <a:latin typeface="Cambria Math" panose="02040503050406030204" pitchFamily="18" charset="0"/>
                        </a:rPr>
                        <m:t>=</m:t>
                      </m:r>
                      <m:r>
                        <m:rPr>
                          <m:sty m:val="p"/>
                        </m:rPr>
                        <a:rPr lang="el-GR" sz="4000" i="1" smtClean="0">
                          <a:solidFill>
                            <a:srgbClr val="000000"/>
                          </a:solidFill>
                          <a:latin typeface="Cambria Math" panose="02040503050406030204" pitchFamily="18" charset="0"/>
                          <a:ea typeface="Cambria Math" panose="02040503050406030204" pitchFamily="18" charset="0"/>
                        </a:rPr>
                        <m:t>Γ</m:t>
                      </m:r>
                      <m:r>
                        <a:rPr lang="es-ES" sz="4000" i="1">
                          <a:solidFill>
                            <a:srgbClr val="000000"/>
                          </a:solidFill>
                          <a:latin typeface="Cambria Math" panose="02040503050406030204" pitchFamily="18" charset="0"/>
                        </a:rPr>
                        <m:t>𝜔</m:t>
                      </m:r>
                    </m:oMath>
                  </m:oMathPara>
                </a14:m>
                <a:endParaRPr lang="es-ES" sz="4000" dirty="0"/>
              </a:p>
            </p:txBody>
          </p:sp>
        </mc:Choice>
        <mc:Fallback xmlns="">
          <p:sp>
            <p:nvSpPr>
              <p:cNvPr id="4" name="3 Objeto"/>
              <p:cNvSpPr txBox="1">
                <a:spLocks noRot="1" noChangeAspect="1" noMove="1" noResize="1" noEditPoints="1" noAdjustHandles="1" noChangeArrowheads="1" noChangeShapeType="1" noTextEdit="1"/>
              </p:cNvSpPr>
              <p:nvPr/>
            </p:nvSpPr>
            <p:spPr bwMode="auto">
              <a:xfrm>
                <a:off x="5495022" y="2065983"/>
                <a:ext cx="2212206" cy="778644"/>
              </a:xfrm>
              <a:prstGeom prst="rect">
                <a:avLst/>
              </a:prstGeom>
              <a:blipFill>
                <a:blip r:embed="rId2"/>
                <a:stretch>
                  <a:fillRect/>
                </a:stretch>
              </a:blipFill>
              <a:extLst>
                <a:ext uri="{909E8E84-426E-40dd-AFC4-6F175D3DCCD1}">
                  <a14:hiddenFill xmlns="" xmlns:a14="http://schemas.microsoft.com/office/drawing/2010/main">
                    <a:solidFill>
                      <a:srgbClr val="FFFFFF"/>
                    </a:solidFill>
                  </a14:hiddenFill>
                </a:ext>
              </a:extLst>
            </p:spPr>
            <p:txBody>
              <a:bodyPr/>
              <a:lstStyle/>
              <a:p>
                <a:r>
                  <a:rPr lang="es-ES">
                    <a:noFill/>
                  </a:rPr>
                  <a:t> </a:t>
                </a:r>
              </a:p>
            </p:txBody>
          </p:sp>
        </mc:Fallback>
      </mc:AlternateContent>
      <p:sp>
        <p:nvSpPr>
          <p:cNvPr id="6" name="Marcador de pie de página 5"/>
          <p:cNvSpPr>
            <a:spLocks noGrp="1"/>
          </p:cNvSpPr>
          <p:nvPr>
            <p:ph type="ftr" sz="quarter" idx="11"/>
          </p:nvPr>
        </p:nvSpPr>
        <p:spPr/>
        <p:txBody>
          <a:bodyPr/>
          <a:lstStyle/>
          <a:p>
            <a:r>
              <a:rPr lang="en-US"/>
              <a:t>PMSM motor control</a:t>
            </a:r>
            <a:endParaRPr lang="es-ES"/>
          </a:p>
        </p:txBody>
      </p:sp>
      <p:sp>
        <p:nvSpPr>
          <p:cNvPr id="8" name="Marcador de número de diapositiva 7"/>
          <p:cNvSpPr>
            <a:spLocks noGrp="1"/>
          </p:cNvSpPr>
          <p:nvPr>
            <p:ph type="sldNum" sz="quarter" idx="12"/>
          </p:nvPr>
        </p:nvSpPr>
        <p:spPr/>
        <p:txBody>
          <a:bodyPr/>
          <a:lstStyle/>
          <a:p>
            <a:fld id="{2739DF3F-EA59-48BB-8077-1FD00010D04E}" type="slidenum">
              <a:rPr lang="es-ES" smtClean="0"/>
              <a:pPr/>
              <a:t>6</a:t>
            </a:fld>
            <a:endParaRPr lang="es-ES"/>
          </a:p>
        </p:txBody>
      </p:sp>
      <p:pic>
        <p:nvPicPr>
          <p:cNvPr id="4098" name="Picture 2" descr="Typical characteristic curves of torque/power vs. speed of IPMSMs. |  Download Scientific Diagram">
            <a:extLst>
              <a:ext uri="{FF2B5EF4-FFF2-40B4-BE49-F238E27FC236}">
                <a16:creationId xmlns:a16="http://schemas.microsoft.com/office/drawing/2014/main" id="{6C26F6E8-742B-4C8A-AA61-C23D92B67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31" y="3212976"/>
            <a:ext cx="4451146" cy="271132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CF91CFDA-E07D-4830-A8CD-C4CB039104C6}"/>
              </a:ext>
            </a:extLst>
          </p:cNvPr>
          <p:cNvSpPr/>
          <p:nvPr/>
        </p:nvSpPr>
        <p:spPr>
          <a:xfrm>
            <a:off x="5893946" y="3140968"/>
            <a:ext cx="1414358" cy="778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9797248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noProof="0"/>
              <a:t>Sinusoidal currents</a:t>
            </a:r>
          </a:p>
        </p:txBody>
      </p:sp>
      <p:sp>
        <p:nvSpPr>
          <p:cNvPr id="19459" name="Rectangle 3"/>
          <p:cNvSpPr>
            <a:spLocks noGrp="1" noChangeArrowheads="1"/>
          </p:cNvSpPr>
          <p:nvPr>
            <p:ph idx="1"/>
          </p:nvPr>
        </p:nvSpPr>
        <p:spPr/>
        <p:txBody>
          <a:bodyPr/>
          <a:lstStyle/>
          <a:p>
            <a:pPr>
              <a:lnSpc>
                <a:spcPct val="90000"/>
              </a:lnSpc>
            </a:pPr>
            <a:r>
              <a:rPr lang="en-GB" noProof="0"/>
              <a:t>The stator flux must rotate</a:t>
            </a:r>
          </a:p>
          <a:p>
            <a:pPr>
              <a:lnSpc>
                <a:spcPct val="90000"/>
              </a:lnSpc>
            </a:pPr>
            <a:r>
              <a:rPr lang="en-GB" noProof="0"/>
              <a:t>Three sinusoidal currents in stator</a:t>
            </a:r>
          </a:p>
        </p:txBody>
      </p:sp>
      <p:pic>
        <p:nvPicPr>
          <p:cNvPr id="19460" name="Picture 4"/>
          <p:cNvPicPr>
            <a:picLocks noChangeAspect="1" noChangeArrowheads="1"/>
          </p:cNvPicPr>
          <p:nvPr/>
        </p:nvPicPr>
        <p:blipFill>
          <a:blip r:embed="rId3" cstate="print"/>
          <a:srcRect l="10368" t="8533" r="10368" b="10666"/>
          <a:stretch>
            <a:fillRect/>
          </a:stretch>
        </p:blipFill>
        <p:spPr bwMode="auto">
          <a:xfrm>
            <a:off x="3995738" y="3141663"/>
            <a:ext cx="4392612" cy="3108325"/>
          </a:xfrm>
          <a:prstGeom prst="rect">
            <a:avLst/>
          </a:prstGeom>
          <a:noFill/>
          <a:ln w="9525">
            <a:noFill/>
            <a:miter lim="800000"/>
            <a:headEnd/>
            <a:tailEnd/>
          </a:ln>
          <a:effectLst/>
        </p:spPr>
      </p:pic>
      <p:pic>
        <p:nvPicPr>
          <p:cNvPr id="19461" name="Picture 5"/>
          <p:cNvPicPr>
            <a:picLocks noChangeAspect="1" noChangeArrowheads="1"/>
          </p:cNvPicPr>
          <p:nvPr/>
        </p:nvPicPr>
        <p:blipFill>
          <a:blip r:embed="rId4" cstate="print"/>
          <a:srcRect/>
          <a:stretch>
            <a:fillRect/>
          </a:stretch>
        </p:blipFill>
        <p:spPr bwMode="auto">
          <a:xfrm>
            <a:off x="900113" y="3068638"/>
            <a:ext cx="2698750" cy="3092450"/>
          </a:xfrm>
          <a:prstGeom prst="rect">
            <a:avLst/>
          </a:prstGeom>
          <a:noFill/>
          <a:ln w="9525">
            <a:noFill/>
            <a:miter lim="800000"/>
            <a:headEnd/>
            <a:tailEnd/>
          </a:ln>
          <a:effectLst/>
        </p:spPr>
      </p:pic>
      <p:sp>
        <p:nvSpPr>
          <p:cNvPr id="2" name="Marcador de pie de página 1"/>
          <p:cNvSpPr>
            <a:spLocks noGrp="1"/>
          </p:cNvSpPr>
          <p:nvPr>
            <p:ph type="ftr" sz="quarter" idx="11"/>
          </p:nvPr>
        </p:nvSpPr>
        <p:spPr/>
        <p:txBody>
          <a:bodyPr/>
          <a:lstStyle/>
          <a:p>
            <a:r>
              <a:rPr lang="es-ES"/>
              <a:t>PMSM motor control</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60</a:t>
            </a:fld>
            <a:endParaRPr lang="es-E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r>
              <a:rPr lang="en-GB" sz="4000" noProof="0" dirty="0"/>
              <a:t>Classification of permanent magnet synchronous motors</a:t>
            </a:r>
          </a:p>
        </p:txBody>
      </p:sp>
      <p:pic>
        <p:nvPicPr>
          <p:cNvPr id="6148" name="Picture 4"/>
          <p:cNvPicPr>
            <a:picLocks noChangeAspect="1" noChangeArrowheads="1"/>
          </p:cNvPicPr>
          <p:nvPr/>
        </p:nvPicPr>
        <p:blipFill>
          <a:blip r:embed="rId2" cstate="print"/>
          <a:srcRect/>
          <a:stretch>
            <a:fillRect/>
          </a:stretch>
        </p:blipFill>
        <p:spPr bwMode="auto">
          <a:xfrm>
            <a:off x="250825" y="4217988"/>
            <a:ext cx="2305050" cy="19304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3" cstate="print"/>
          <a:srcRect l="10368" t="8533" r="10368" b="10666"/>
          <a:stretch>
            <a:fillRect/>
          </a:stretch>
        </p:blipFill>
        <p:spPr bwMode="auto">
          <a:xfrm>
            <a:off x="6156325" y="2408238"/>
            <a:ext cx="2663825" cy="1884362"/>
          </a:xfrm>
          <a:prstGeom prst="rect">
            <a:avLst/>
          </a:prstGeom>
          <a:noFill/>
          <a:ln w="9525">
            <a:noFill/>
            <a:miter lim="800000"/>
            <a:headEnd/>
            <a:tailEnd/>
          </a:ln>
          <a:effectLst/>
        </p:spPr>
      </p:pic>
      <p:pic>
        <p:nvPicPr>
          <p:cNvPr id="6150" name="Picture 6"/>
          <p:cNvPicPr>
            <a:picLocks noChangeAspect="1" noChangeArrowheads="1"/>
          </p:cNvPicPr>
          <p:nvPr/>
        </p:nvPicPr>
        <p:blipFill>
          <a:blip r:embed="rId4" cstate="print"/>
          <a:srcRect/>
          <a:stretch>
            <a:fillRect/>
          </a:stretch>
        </p:blipFill>
        <p:spPr bwMode="auto">
          <a:xfrm>
            <a:off x="1619250" y="2205038"/>
            <a:ext cx="5975350" cy="4041775"/>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61</a:t>
            </a:fld>
            <a:endParaRPr lang="es-ES"/>
          </a:p>
        </p:txBody>
      </p:sp>
      <p:sp>
        <p:nvSpPr>
          <p:cNvPr id="2" name="CuadroTexto 1">
            <a:extLst>
              <a:ext uri="{FF2B5EF4-FFF2-40B4-BE49-F238E27FC236}">
                <a16:creationId xmlns:a16="http://schemas.microsoft.com/office/drawing/2014/main" id="{74B40970-15C9-405C-B4E6-676A797E8EE2}"/>
              </a:ext>
            </a:extLst>
          </p:cNvPr>
          <p:cNvSpPr txBox="1"/>
          <p:nvPr/>
        </p:nvSpPr>
        <p:spPr>
          <a:xfrm>
            <a:off x="6403396" y="4495800"/>
            <a:ext cx="973343" cy="369332"/>
          </a:xfrm>
          <a:prstGeom prst="rect">
            <a:avLst/>
          </a:prstGeom>
          <a:noFill/>
        </p:spPr>
        <p:txBody>
          <a:bodyPr wrap="none" rtlCol="0">
            <a:spAutoFit/>
          </a:bodyPr>
          <a:lstStyle/>
          <a:p>
            <a:r>
              <a:rPr lang="es-ES" dirty="0">
                <a:latin typeface="Times New Roman" panose="02020603050405020304" pitchFamily="18" charset="0"/>
                <a:cs typeface="Times New Roman" panose="02020603050405020304" pitchFamily="18" charset="0"/>
              </a:rPr>
              <a:t>o BLAC</a:t>
            </a:r>
          </a:p>
        </p:txBody>
      </p:sp>
      <p:sp>
        <p:nvSpPr>
          <p:cNvPr id="4" name="Marcador de pie de página 3">
            <a:extLst>
              <a:ext uri="{FF2B5EF4-FFF2-40B4-BE49-F238E27FC236}">
                <a16:creationId xmlns:a16="http://schemas.microsoft.com/office/drawing/2014/main" id="{A5158DC4-0A5C-43E6-99AC-37A8C2603E87}"/>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3B3DC-70F5-4FFD-B984-23415CC1BBCB}"/>
              </a:ext>
            </a:extLst>
          </p:cNvPr>
          <p:cNvSpPr>
            <a:spLocks noGrp="1"/>
          </p:cNvSpPr>
          <p:nvPr>
            <p:ph type="title"/>
          </p:nvPr>
        </p:nvSpPr>
        <p:spPr/>
        <p:txBody>
          <a:bodyPr/>
          <a:lstStyle/>
          <a:p>
            <a:r>
              <a:rPr lang="ca-ES" dirty="0" err="1"/>
              <a:t>Classification</a:t>
            </a:r>
            <a:r>
              <a:rPr lang="ca-ES" dirty="0"/>
              <a:t> of PMSM</a:t>
            </a:r>
          </a:p>
        </p:txBody>
      </p:sp>
      <p:sp>
        <p:nvSpPr>
          <p:cNvPr id="4" name="CuadroTexto 3">
            <a:extLst>
              <a:ext uri="{FF2B5EF4-FFF2-40B4-BE49-F238E27FC236}">
                <a16:creationId xmlns:a16="http://schemas.microsoft.com/office/drawing/2014/main" id="{679B93CE-6F01-4602-B95E-B02BC268B890}"/>
              </a:ext>
            </a:extLst>
          </p:cNvPr>
          <p:cNvSpPr txBox="1"/>
          <p:nvPr/>
        </p:nvSpPr>
        <p:spPr>
          <a:xfrm>
            <a:off x="10507" y="6038457"/>
            <a:ext cx="8676293" cy="385152"/>
          </a:xfrm>
          <a:prstGeom prst="rect">
            <a:avLst/>
          </a:prstGeom>
        </p:spPr>
        <p:txBody>
          <a:bodyPr wrap="square" rtlCol="0">
            <a:noAutofit/>
          </a:bodyPr>
          <a:lstStyle/>
          <a:p>
            <a:pPr algn="ctr">
              <a:lnSpc>
                <a:spcPct val="90000"/>
              </a:lnSpc>
            </a:pPr>
            <a:r>
              <a:rPr lang="en-US" sz="1600" dirty="0">
                <a:latin typeface="Arial" panose="020B0604020202020204" pitchFamily="34" charset="0"/>
                <a:cs typeface="Arial" panose="020B0604020202020204" pitchFamily="34" charset="0"/>
              </a:rPr>
              <a:t>Rotor cross-section of different sinusoidal permanent magnet synchronous machines.</a:t>
            </a:r>
            <a:endParaRPr lang="en-US" sz="1600" i="1" dirty="0">
              <a:latin typeface="Arial" panose="020B0604020202020204" pitchFamily="34" charset="0"/>
              <a:cs typeface="Arial" panose="020B0604020202020204" pitchFamily="34" charset="0"/>
            </a:endParaRPr>
          </a:p>
        </p:txBody>
      </p:sp>
      <p:sp>
        <p:nvSpPr>
          <p:cNvPr id="5" name="Content Placeholder 3">
            <a:extLst>
              <a:ext uri="{FF2B5EF4-FFF2-40B4-BE49-F238E27FC236}">
                <a16:creationId xmlns:a16="http://schemas.microsoft.com/office/drawing/2014/main" id="{CBEBD3F5-5459-4DA9-92AB-982F48762861}"/>
              </a:ext>
            </a:extLst>
          </p:cNvPr>
          <p:cNvSpPr txBox="1">
            <a:spLocks/>
          </p:cNvSpPr>
          <p:nvPr/>
        </p:nvSpPr>
        <p:spPr>
          <a:xfrm>
            <a:off x="22366" y="2366129"/>
            <a:ext cx="2880000" cy="720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b="1">
                <a:sym typeface="Wingdings" panose="05000000000000000000" pitchFamily="2" charset="2"/>
              </a:rPr>
              <a:t>SPMSM</a:t>
            </a:r>
          </a:p>
          <a:p>
            <a:pPr lvl="1" algn="ctr"/>
            <a:endParaRPr lang="en-GB" sz="1400" b="1" dirty="0"/>
          </a:p>
        </p:txBody>
      </p:sp>
      <mc:AlternateContent xmlns:mc="http://schemas.openxmlformats.org/markup-compatibility/2006" xmlns:a14="http://schemas.microsoft.com/office/drawing/2010/main">
        <mc:Choice Requires="a14">
          <p:sp>
            <p:nvSpPr>
              <p:cNvPr id="6" name="Rectangle 9">
                <a:extLst>
                  <a:ext uri="{FF2B5EF4-FFF2-40B4-BE49-F238E27FC236}">
                    <a16:creationId xmlns:a16="http://schemas.microsoft.com/office/drawing/2014/main" id="{5AFDA99D-6AEA-4536-B7E9-0653F0F578F4}"/>
                  </a:ext>
                </a:extLst>
              </p:cNvPr>
              <p:cNvSpPr/>
              <p:nvPr/>
            </p:nvSpPr>
            <p:spPr>
              <a:xfrm>
                <a:off x="1907704" y="1800524"/>
                <a:ext cx="954236" cy="53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latin typeface="Cambria Math" panose="02040503050406030204" pitchFamily="18" charset="0"/>
                        </a:rPr>
                        <m:t>ℜ</m:t>
                      </m:r>
                      <m:r>
                        <a:rPr lang="en-GB" sz="1400" i="1">
                          <a:latin typeface="Cambria Math" panose="02040503050406030204" pitchFamily="18" charset="0"/>
                        </a:rPr>
                        <m:t>=</m:t>
                      </m:r>
                      <m:f>
                        <m:fPr>
                          <m:ctrlPr>
                            <a:rPr lang="es-ES" sz="1400" i="1">
                              <a:latin typeface="Cambria Math" panose="02040503050406030204" pitchFamily="18" charset="0"/>
                            </a:rPr>
                          </m:ctrlPr>
                        </m:fPr>
                        <m:num>
                          <m:r>
                            <a:rPr lang="en-GB" sz="1400" i="1">
                              <a:latin typeface="Cambria Math" panose="02040503050406030204" pitchFamily="18" charset="0"/>
                            </a:rPr>
                            <m:t>𝑙</m:t>
                          </m:r>
                        </m:num>
                        <m:den>
                          <m:r>
                            <a:rPr lang="en-GB" sz="1400" i="1">
                              <a:latin typeface="Cambria Math" panose="02040503050406030204" pitchFamily="18" charset="0"/>
                            </a:rPr>
                            <m:t>𝜇</m:t>
                          </m:r>
                          <m:r>
                            <a:rPr lang="en-GB" sz="1400" i="1">
                              <a:latin typeface="Cambria Math" panose="02040503050406030204" pitchFamily="18" charset="0"/>
                            </a:rPr>
                            <m:t>·</m:t>
                          </m:r>
                          <m:r>
                            <a:rPr lang="en-GB" sz="1400" i="1">
                              <a:latin typeface="Cambria Math" panose="02040503050406030204" pitchFamily="18" charset="0"/>
                            </a:rPr>
                            <m:t>𝐴</m:t>
                          </m:r>
                        </m:den>
                      </m:f>
                    </m:oMath>
                  </m:oMathPara>
                </a14:m>
                <a:endParaRPr lang="es-ES" sz="1400" dirty="0">
                  <a:latin typeface="Arial" panose="020B0604020202020204" pitchFamily="34" charset="0"/>
                  <a:cs typeface="Arial" panose="020B0604020202020204" pitchFamily="34" charset="0"/>
                </a:endParaRPr>
              </a:p>
            </p:txBody>
          </p:sp>
        </mc:Choice>
        <mc:Fallback xmlns="">
          <p:sp>
            <p:nvSpPr>
              <p:cNvPr id="6" name="Rectangle 9">
                <a:extLst>
                  <a:ext uri="{FF2B5EF4-FFF2-40B4-BE49-F238E27FC236}">
                    <a16:creationId xmlns:a16="http://schemas.microsoft.com/office/drawing/2014/main" id="{5AFDA99D-6AEA-4536-B7E9-0653F0F578F4}"/>
                  </a:ext>
                </a:extLst>
              </p:cNvPr>
              <p:cNvSpPr>
                <a:spLocks noRot="1" noChangeAspect="1" noMove="1" noResize="1" noEditPoints="1" noAdjustHandles="1" noChangeArrowheads="1" noChangeShapeType="1" noTextEdit="1"/>
              </p:cNvSpPr>
              <p:nvPr/>
            </p:nvSpPr>
            <p:spPr>
              <a:xfrm>
                <a:off x="1907704" y="1800524"/>
                <a:ext cx="954236" cy="535083"/>
              </a:xfrm>
              <a:prstGeom prst="rect">
                <a:avLst/>
              </a:prstGeom>
              <a:blipFill>
                <a:blip r:embed="rId2"/>
                <a:stretch>
                  <a:fillRect b="-2273"/>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7" name="Rectangle 10">
                <a:extLst>
                  <a:ext uri="{FF2B5EF4-FFF2-40B4-BE49-F238E27FC236}">
                    <a16:creationId xmlns:a16="http://schemas.microsoft.com/office/drawing/2014/main" id="{866AE674-4BB7-4244-9043-156B288CBEE9}"/>
                  </a:ext>
                </a:extLst>
              </p:cNvPr>
              <p:cNvSpPr/>
              <p:nvPr/>
            </p:nvSpPr>
            <p:spPr>
              <a:xfrm>
                <a:off x="1907704" y="1285929"/>
                <a:ext cx="789447" cy="5279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a:latin typeface="Cambria Math" panose="02040503050406030204" pitchFamily="18" charset="0"/>
                        </a:rPr>
                        <m:t>𝐿</m:t>
                      </m:r>
                      <m:r>
                        <a:rPr lang="en-GB" sz="1400" i="0">
                          <a:latin typeface="Cambria Math" panose="02040503050406030204" pitchFamily="18" charset="0"/>
                        </a:rPr>
                        <m:t>≈</m:t>
                      </m:r>
                      <m:f>
                        <m:fPr>
                          <m:ctrlPr>
                            <a:rPr lang="en-GB" sz="1400" i="1">
                              <a:latin typeface="Cambria Math" panose="02040503050406030204" pitchFamily="18" charset="0"/>
                            </a:rPr>
                          </m:ctrlPr>
                        </m:fPr>
                        <m:num>
                          <m:sSup>
                            <m:sSupPr>
                              <m:ctrlPr>
                                <a:rPr lang="en-GB" sz="1400" i="1">
                                  <a:latin typeface="Cambria Math" panose="02040503050406030204" pitchFamily="18" charset="0"/>
                                </a:rPr>
                              </m:ctrlPr>
                            </m:sSupPr>
                            <m:e>
                              <m:r>
                                <a:rPr lang="en-GB" sz="1400" i="1">
                                  <a:latin typeface="Cambria Math" panose="02040503050406030204" pitchFamily="18" charset="0"/>
                                </a:rPr>
                                <m:t>𝑁</m:t>
                              </m:r>
                            </m:e>
                            <m:sup>
                              <m:r>
                                <a:rPr lang="en-GB" sz="1400" i="0">
                                  <a:latin typeface="Cambria Math" panose="02040503050406030204" pitchFamily="18" charset="0"/>
                                </a:rPr>
                                <m:t>2</m:t>
                              </m:r>
                            </m:sup>
                          </m:sSup>
                        </m:num>
                        <m:den>
                          <m:r>
                            <a:rPr lang="en-GB" sz="1400" i="0">
                              <a:latin typeface="Cambria Math" panose="02040503050406030204" pitchFamily="18" charset="0"/>
                            </a:rPr>
                            <m:t>ℜ</m:t>
                          </m:r>
                        </m:den>
                      </m:f>
                    </m:oMath>
                  </m:oMathPara>
                </a14:m>
                <a:endParaRPr lang="en-GB" sz="1400" dirty="0">
                  <a:latin typeface="Arial" panose="020B0604020202020204" pitchFamily="34" charset="0"/>
                  <a:cs typeface="Arial" panose="020B0604020202020204" pitchFamily="34" charset="0"/>
                </a:endParaRPr>
              </a:p>
            </p:txBody>
          </p:sp>
        </mc:Choice>
        <mc:Fallback xmlns="">
          <p:sp>
            <p:nvSpPr>
              <p:cNvPr id="7" name="Rectangle 10">
                <a:extLst>
                  <a:ext uri="{FF2B5EF4-FFF2-40B4-BE49-F238E27FC236}">
                    <a16:creationId xmlns:a16="http://schemas.microsoft.com/office/drawing/2014/main" id="{866AE674-4BB7-4244-9043-156B288CBEE9}"/>
                  </a:ext>
                </a:extLst>
              </p:cNvPr>
              <p:cNvSpPr>
                <a:spLocks noRot="1" noChangeAspect="1" noMove="1" noResize="1" noEditPoints="1" noAdjustHandles="1" noChangeArrowheads="1" noChangeShapeType="1" noTextEdit="1"/>
              </p:cNvSpPr>
              <p:nvPr/>
            </p:nvSpPr>
            <p:spPr>
              <a:xfrm>
                <a:off x="1907704" y="1285929"/>
                <a:ext cx="789447" cy="527965"/>
              </a:xfrm>
              <a:prstGeom prst="rect">
                <a:avLst/>
              </a:prstGeom>
              <a:blipFill>
                <a:blip r:embed="rId3"/>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8" name="Rectangle 12">
                <a:extLst>
                  <a:ext uri="{FF2B5EF4-FFF2-40B4-BE49-F238E27FC236}">
                    <a16:creationId xmlns:a16="http://schemas.microsoft.com/office/drawing/2014/main" id="{88EDF6F3-6651-4453-9682-2FF9F20CF1DD}"/>
                  </a:ext>
                </a:extLst>
              </p:cNvPr>
              <p:cNvSpPr/>
              <p:nvPr/>
            </p:nvSpPr>
            <p:spPr>
              <a:xfrm>
                <a:off x="4360762" y="1543056"/>
                <a:ext cx="1382558" cy="317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𝜇</m:t>
                          </m:r>
                        </m:e>
                        <m:sub>
                          <m:r>
                            <a:rPr lang="en-GB" sz="1400" i="1">
                              <a:latin typeface="Cambria Math" panose="02040503050406030204" pitchFamily="18" charset="0"/>
                            </a:rPr>
                            <m:t>𝑟</m:t>
                          </m:r>
                          <m:r>
                            <a:rPr lang="en-GB" sz="1400" i="0">
                              <a:latin typeface="Cambria Math" panose="02040503050406030204" pitchFamily="18" charset="0"/>
                            </a:rPr>
                            <m:t>,</m:t>
                          </m:r>
                          <m:r>
                            <a:rPr lang="en-GB" sz="1400" i="1">
                              <a:latin typeface="Cambria Math" panose="02040503050406030204" pitchFamily="18" charset="0"/>
                            </a:rPr>
                            <m:t>𝑠𝑡𝑒𝑒𝑙</m:t>
                          </m:r>
                        </m:sub>
                      </m:sSub>
                      <m:r>
                        <a:rPr lang="en-GB" sz="1400" i="0">
                          <a:latin typeface="Cambria Math" panose="02040503050406030204" pitchFamily="18" charset="0"/>
                        </a:rPr>
                        <m:t>≈2000</m:t>
                      </m:r>
                    </m:oMath>
                  </m:oMathPara>
                </a14:m>
                <a:endParaRPr lang="en-GB" sz="1400" dirty="0">
                  <a:latin typeface="Arial" panose="020B0604020202020204" pitchFamily="34" charset="0"/>
                  <a:cs typeface="Arial" panose="020B0604020202020204" pitchFamily="34" charset="0"/>
                </a:endParaRPr>
              </a:p>
            </p:txBody>
          </p:sp>
        </mc:Choice>
        <mc:Fallback xmlns="">
          <p:sp>
            <p:nvSpPr>
              <p:cNvPr id="8" name="Rectangle 12">
                <a:extLst>
                  <a:ext uri="{FF2B5EF4-FFF2-40B4-BE49-F238E27FC236}">
                    <a16:creationId xmlns:a16="http://schemas.microsoft.com/office/drawing/2014/main" id="{88EDF6F3-6651-4453-9682-2FF9F20CF1DD}"/>
                  </a:ext>
                </a:extLst>
              </p:cNvPr>
              <p:cNvSpPr>
                <a:spLocks noRot="1" noChangeAspect="1" noMove="1" noResize="1" noEditPoints="1" noAdjustHandles="1" noChangeArrowheads="1" noChangeShapeType="1" noTextEdit="1"/>
              </p:cNvSpPr>
              <p:nvPr/>
            </p:nvSpPr>
            <p:spPr>
              <a:xfrm>
                <a:off x="4360762" y="1543056"/>
                <a:ext cx="1382558" cy="317203"/>
              </a:xfrm>
              <a:prstGeom prst="rect">
                <a:avLst/>
              </a:prstGeom>
              <a:blipFill>
                <a:blip r:embed="rId4"/>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9" name="Rectangle 13">
                <a:extLst>
                  <a:ext uri="{FF2B5EF4-FFF2-40B4-BE49-F238E27FC236}">
                    <a16:creationId xmlns:a16="http://schemas.microsoft.com/office/drawing/2014/main" id="{63ACA190-9D58-4A7C-9184-F47BC2031C3C}"/>
                  </a:ext>
                </a:extLst>
              </p:cNvPr>
              <p:cNvSpPr/>
              <p:nvPr/>
            </p:nvSpPr>
            <p:spPr>
              <a:xfrm>
                <a:off x="3189400" y="1541831"/>
                <a:ext cx="971869" cy="317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𝜇</m:t>
                          </m:r>
                        </m:e>
                        <m:sub>
                          <m:r>
                            <a:rPr lang="en-GB" sz="1400" i="1">
                              <a:latin typeface="Cambria Math" panose="02040503050406030204" pitchFamily="18" charset="0"/>
                            </a:rPr>
                            <m:t>𝑟</m:t>
                          </m:r>
                          <m:r>
                            <a:rPr lang="en-GB" sz="1400" i="0">
                              <a:latin typeface="Cambria Math" panose="02040503050406030204" pitchFamily="18" charset="0"/>
                            </a:rPr>
                            <m:t>,</m:t>
                          </m:r>
                          <m:r>
                            <a:rPr lang="en-GB" sz="1400" i="1">
                              <a:latin typeface="Cambria Math" panose="02040503050406030204" pitchFamily="18" charset="0"/>
                            </a:rPr>
                            <m:t>𝑎𝑖𝑟</m:t>
                          </m:r>
                        </m:sub>
                      </m:sSub>
                      <m:r>
                        <a:rPr lang="en-GB" sz="1400" i="0">
                          <a:latin typeface="Cambria Math" panose="02040503050406030204" pitchFamily="18" charset="0"/>
                        </a:rPr>
                        <m:t>≈1</m:t>
                      </m:r>
                    </m:oMath>
                  </m:oMathPara>
                </a14:m>
                <a:endParaRPr lang="en-GB" sz="1400" dirty="0">
                  <a:latin typeface="Arial" panose="020B0604020202020204" pitchFamily="34" charset="0"/>
                  <a:cs typeface="Arial" panose="020B0604020202020204" pitchFamily="34" charset="0"/>
                </a:endParaRPr>
              </a:p>
            </p:txBody>
          </p:sp>
        </mc:Choice>
        <mc:Fallback xmlns="">
          <p:sp>
            <p:nvSpPr>
              <p:cNvPr id="9" name="Rectangle 13">
                <a:extLst>
                  <a:ext uri="{FF2B5EF4-FFF2-40B4-BE49-F238E27FC236}">
                    <a16:creationId xmlns:a16="http://schemas.microsoft.com/office/drawing/2014/main" id="{63ACA190-9D58-4A7C-9184-F47BC2031C3C}"/>
                  </a:ext>
                </a:extLst>
              </p:cNvPr>
              <p:cNvSpPr>
                <a:spLocks noRot="1" noChangeAspect="1" noMove="1" noResize="1" noEditPoints="1" noAdjustHandles="1" noChangeArrowheads="1" noChangeShapeType="1" noTextEdit="1"/>
              </p:cNvSpPr>
              <p:nvPr/>
            </p:nvSpPr>
            <p:spPr>
              <a:xfrm>
                <a:off x="3189400" y="1541831"/>
                <a:ext cx="971869" cy="317203"/>
              </a:xfrm>
              <a:prstGeom prst="rect">
                <a:avLst/>
              </a:prstGeom>
              <a:blipFill>
                <a:blip r:embed="rId5"/>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10" name="Rectangle 14">
                <a:extLst>
                  <a:ext uri="{FF2B5EF4-FFF2-40B4-BE49-F238E27FC236}">
                    <a16:creationId xmlns:a16="http://schemas.microsoft.com/office/drawing/2014/main" id="{0D1145F6-7B54-4636-A853-D8DA3747FED1}"/>
                  </a:ext>
                </a:extLst>
              </p:cNvPr>
              <p:cNvSpPr/>
              <p:nvPr/>
            </p:nvSpPr>
            <p:spPr>
              <a:xfrm>
                <a:off x="3202381" y="1889201"/>
                <a:ext cx="2577437" cy="341568"/>
              </a:xfrm>
              <a:prstGeom prst="rect">
                <a:avLst/>
              </a:prstGeom>
            </p:spPr>
            <p:txBody>
              <a:bodyPr wrap="none">
                <a:spAutoFit/>
              </a:bodyPr>
              <a:lstStyle/>
              <a:p>
                <a:pPr algn="ctr">
                  <a:lnSpc>
                    <a:spcPct val="107000"/>
                  </a:lnSpc>
                  <a:spcAft>
                    <a:spcPts val="800"/>
                  </a:spcAft>
                </a:pPr>
                <a14:m>
                  <m:oMath xmlns:m="http://schemas.openxmlformats.org/officeDocument/2006/math">
                    <m:sSub>
                      <m:sSubPr>
                        <m:ctrlPr>
                          <a:rPr lang="es-ES" sz="14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1400" i="1">
                            <a:latin typeface="Cambria Math" panose="02040503050406030204" pitchFamily="18" charset="0"/>
                            <a:ea typeface="Calibri" panose="020F0502020204030204" pitchFamily="34" charset="0"/>
                            <a:cs typeface="Times New Roman" panose="02020603050405020304" pitchFamily="18" charset="0"/>
                          </a:rPr>
                          <m:t>𝜇</m:t>
                        </m:r>
                      </m:e>
                      <m:sub>
                        <m:r>
                          <a:rPr lang="en-GB" sz="1400" i="1">
                            <a:latin typeface="Cambria Math" panose="02040503050406030204" pitchFamily="18" charset="0"/>
                            <a:ea typeface="Calibri" panose="020F0502020204030204" pitchFamily="34" charset="0"/>
                            <a:cs typeface="Times New Roman" panose="02020603050405020304" pitchFamily="18" charset="0"/>
                          </a:rPr>
                          <m:t>𝑟</m:t>
                        </m:r>
                        <m:r>
                          <a:rPr lang="en-GB" sz="1400" i="1">
                            <a:latin typeface="Cambria Math" panose="02040503050406030204" pitchFamily="18" charset="0"/>
                            <a:ea typeface="Calibri" panose="020F0502020204030204" pitchFamily="34" charset="0"/>
                            <a:cs typeface="Times New Roman" panose="02020603050405020304" pitchFamily="18" charset="0"/>
                          </a:rPr>
                          <m:t>,</m:t>
                        </m:r>
                        <m:r>
                          <a:rPr lang="en-GB" sz="1400" i="1">
                            <a:latin typeface="Cambria Math" panose="02040503050406030204" pitchFamily="18" charset="0"/>
                            <a:ea typeface="Calibri" panose="020F0502020204030204" pitchFamily="34" charset="0"/>
                            <a:cs typeface="Times New Roman" panose="02020603050405020304" pitchFamily="18" charset="0"/>
                          </a:rPr>
                          <m:t>𝑚𝑎𝑔𝑛𝑒𝑡</m:t>
                        </m:r>
                      </m:sub>
                    </m:sSub>
                    <m:r>
                      <a:rPr lang="en-GB" sz="1400" i="1">
                        <a:latin typeface="Cambria Math" panose="02040503050406030204" pitchFamily="18" charset="0"/>
                        <a:ea typeface="Calibri" panose="020F0502020204030204" pitchFamily="34" charset="0"/>
                        <a:cs typeface="Times New Roman" panose="02020603050405020304" pitchFamily="18" charset="0"/>
                      </a:rPr>
                      <m:t>≈</m:t>
                    </m:r>
                    <m:r>
                      <a:rPr lang="es-ES" sz="1400" b="0" i="1" smtClean="0">
                        <a:latin typeface="Cambria Math" panose="02040503050406030204" pitchFamily="18" charset="0"/>
                        <a:ea typeface="Calibri" panose="020F0502020204030204" pitchFamily="34" charset="0"/>
                        <a:cs typeface="Times New Roman" panose="02020603050405020304" pitchFamily="18" charset="0"/>
                      </a:rPr>
                      <m:t>1,05 </m:t>
                    </m:r>
                  </m:oMath>
                </a14:m>
                <a:r>
                  <a:rPr lang="en-GB" sz="1400" dirty="0">
                    <a:latin typeface="Arial" panose="020B0604020202020204" pitchFamily="34" charset="0"/>
                    <a:ea typeface="Times New Roman" panose="02020603050405020304" pitchFamily="18" charset="0"/>
                    <a:cs typeface="Arial" panose="020B0604020202020204" pitchFamily="34" charset="0"/>
                  </a:rPr>
                  <a:t>(Neodymium)</a:t>
                </a:r>
                <a:endParaRPr lang="es-ES" sz="1400" dirty="0">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10" name="Rectangle 14">
                <a:extLst>
                  <a:ext uri="{FF2B5EF4-FFF2-40B4-BE49-F238E27FC236}">
                    <a16:creationId xmlns:a16="http://schemas.microsoft.com/office/drawing/2014/main" id="{0D1145F6-7B54-4636-A853-D8DA3747FED1}"/>
                  </a:ext>
                </a:extLst>
              </p:cNvPr>
              <p:cNvSpPr>
                <a:spLocks noRot="1" noChangeAspect="1" noMove="1" noResize="1" noEditPoints="1" noAdjustHandles="1" noChangeArrowheads="1" noChangeShapeType="1" noTextEdit="1"/>
              </p:cNvSpPr>
              <p:nvPr/>
            </p:nvSpPr>
            <p:spPr>
              <a:xfrm>
                <a:off x="3202381" y="1889201"/>
                <a:ext cx="2577437" cy="341568"/>
              </a:xfrm>
              <a:prstGeom prst="rect">
                <a:avLst/>
              </a:prstGeom>
              <a:blipFill>
                <a:blip r:embed="rId6"/>
                <a:stretch>
                  <a:fillRect r="-236" b="-10714"/>
                </a:stretch>
              </a:blipFill>
            </p:spPr>
            <p:txBody>
              <a:bodyPr/>
              <a:lstStyle/>
              <a:p>
                <a:r>
                  <a:rPr lang="ca-ES">
                    <a:noFill/>
                  </a:rPr>
                  <a:t> </a:t>
                </a:r>
              </a:p>
            </p:txBody>
          </p:sp>
        </mc:Fallback>
      </mc:AlternateContent>
      <p:sp>
        <p:nvSpPr>
          <p:cNvPr id="11" name="Content Placeholder 3">
            <a:extLst>
              <a:ext uri="{FF2B5EF4-FFF2-40B4-BE49-F238E27FC236}">
                <a16:creationId xmlns:a16="http://schemas.microsoft.com/office/drawing/2014/main" id="{E4F83F84-4040-4454-AA9E-8E237A7B17A5}"/>
              </a:ext>
            </a:extLst>
          </p:cNvPr>
          <p:cNvSpPr txBox="1">
            <a:spLocks/>
          </p:cNvSpPr>
          <p:nvPr/>
        </p:nvSpPr>
        <p:spPr>
          <a:xfrm>
            <a:off x="3108138" y="2366129"/>
            <a:ext cx="2880000" cy="720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400" b="1" dirty="0">
                <a:latin typeface="Arial" panose="020B0604020202020204" pitchFamily="34" charset="0"/>
                <a:cs typeface="Arial" panose="020B0604020202020204" pitchFamily="34" charset="0"/>
                <a:sym typeface="Wingdings" panose="05000000000000000000" pitchFamily="2" charset="2"/>
              </a:rPr>
              <a:t>IPMSM</a:t>
            </a:r>
          </a:p>
          <a:p>
            <a:pPr marL="0" indent="0" algn="ctr">
              <a:buFont typeface="Arial" pitchFamily="34" charset="0"/>
              <a:buNone/>
            </a:pPr>
            <a:r>
              <a:rPr lang="en-GB" sz="1400" b="1" dirty="0">
                <a:latin typeface="Arial" panose="020B0604020202020204" pitchFamily="34" charset="0"/>
                <a:cs typeface="Arial" panose="020B0604020202020204" pitchFamily="34" charset="0"/>
                <a:sym typeface="Wingdings" panose="05000000000000000000" pitchFamily="2" charset="2"/>
              </a:rPr>
              <a:t>Radially magnetized</a:t>
            </a:r>
          </a:p>
        </p:txBody>
      </p:sp>
      <p:sp>
        <p:nvSpPr>
          <p:cNvPr id="12" name="Content Placeholder 3">
            <a:extLst>
              <a:ext uri="{FF2B5EF4-FFF2-40B4-BE49-F238E27FC236}">
                <a16:creationId xmlns:a16="http://schemas.microsoft.com/office/drawing/2014/main" id="{69F4A3BB-4A46-4FAB-90E1-100F889C5B8A}"/>
              </a:ext>
            </a:extLst>
          </p:cNvPr>
          <p:cNvSpPr txBox="1">
            <a:spLocks/>
          </p:cNvSpPr>
          <p:nvPr/>
        </p:nvSpPr>
        <p:spPr>
          <a:xfrm>
            <a:off x="6283646" y="2366129"/>
            <a:ext cx="2880000" cy="72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400" b="1" dirty="0">
                <a:latin typeface="Arial" panose="020B0604020202020204" pitchFamily="34" charset="0"/>
                <a:cs typeface="Arial" panose="020B0604020202020204" pitchFamily="34" charset="0"/>
                <a:sym typeface="Wingdings" panose="05000000000000000000" pitchFamily="2" charset="2"/>
              </a:rPr>
              <a:t>IPMSM</a:t>
            </a:r>
          </a:p>
          <a:p>
            <a:pPr marL="0" indent="0" algn="ctr">
              <a:buFont typeface="Arial" pitchFamily="34" charset="0"/>
              <a:buNone/>
            </a:pPr>
            <a:r>
              <a:rPr lang="en-GB" sz="1400" b="1" dirty="0">
                <a:latin typeface="Arial" panose="020B0604020202020204" pitchFamily="34" charset="0"/>
                <a:cs typeface="Arial" panose="020B0604020202020204" pitchFamily="34" charset="0"/>
                <a:sym typeface="Wingdings" panose="05000000000000000000" pitchFamily="2" charset="2"/>
              </a:rPr>
              <a:t>Tangentially magnetized</a:t>
            </a:r>
          </a:p>
        </p:txBody>
      </p:sp>
      <p:sp>
        <p:nvSpPr>
          <p:cNvPr id="13" name="Content Placeholder 3">
            <a:extLst>
              <a:ext uri="{FF2B5EF4-FFF2-40B4-BE49-F238E27FC236}">
                <a16:creationId xmlns:a16="http://schemas.microsoft.com/office/drawing/2014/main" id="{3E022963-F7DC-4951-A021-E968617F09CA}"/>
              </a:ext>
            </a:extLst>
          </p:cNvPr>
          <p:cNvSpPr txBox="1">
            <a:spLocks/>
          </p:cNvSpPr>
          <p:nvPr/>
        </p:nvSpPr>
        <p:spPr>
          <a:xfrm>
            <a:off x="72000" y="1393593"/>
            <a:ext cx="9000000" cy="29647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dirty="0">
                <a:latin typeface="Arial" panose="020B0604020202020204" pitchFamily="34" charset="0"/>
                <a:cs typeface="Arial" panose="020B0604020202020204" pitchFamily="34" charset="0"/>
              </a:rPr>
              <a:t>Inductance equation:</a:t>
            </a:r>
            <a:endParaRPr lang="en-GB" sz="1400" dirty="0">
              <a:latin typeface="Arial" panose="020B0604020202020204" pitchFamily="34" charset="0"/>
              <a:cs typeface="Arial" panose="020B0604020202020204" pitchFamily="34" charset="0"/>
              <a:sym typeface="Wingdings" panose="05000000000000000000" pitchFamily="2" charset="2"/>
            </a:endParaRPr>
          </a:p>
          <a:p>
            <a:pPr lvl="1"/>
            <a:endParaRPr lang="en-GB" sz="1400" dirty="0">
              <a:latin typeface="Arial" panose="020B0604020202020204" pitchFamily="34" charset="0"/>
              <a:cs typeface="Arial" panose="020B0604020202020204" pitchFamily="34" charset="0"/>
            </a:endParaRPr>
          </a:p>
        </p:txBody>
      </p:sp>
      <p:sp>
        <p:nvSpPr>
          <p:cNvPr id="14" name="Content Placeholder 3">
            <a:extLst>
              <a:ext uri="{FF2B5EF4-FFF2-40B4-BE49-F238E27FC236}">
                <a16:creationId xmlns:a16="http://schemas.microsoft.com/office/drawing/2014/main" id="{3759F550-95F7-4939-830F-5722BCD30E72}"/>
              </a:ext>
            </a:extLst>
          </p:cNvPr>
          <p:cNvSpPr txBox="1">
            <a:spLocks/>
          </p:cNvSpPr>
          <p:nvPr/>
        </p:nvSpPr>
        <p:spPr>
          <a:xfrm>
            <a:off x="100733" y="1929938"/>
            <a:ext cx="9000000" cy="26009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400" dirty="0">
                <a:latin typeface="Arial" panose="020B0604020202020204" pitchFamily="34" charset="0"/>
                <a:cs typeface="Arial" panose="020B0604020202020204" pitchFamily="34" charset="0"/>
              </a:rPr>
              <a:t>Reluctance equation:</a:t>
            </a:r>
            <a:endParaRPr lang="en-GB" sz="1400" dirty="0">
              <a:latin typeface="Arial" panose="020B0604020202020204" pitchFamily="34" charset="0"/>
              <a:cs typeface="Arial" panose="020B0604020202020204" pitchFamily="34" charset="0"/>
              <a:sym typeface="Wingdings" panose="05000000000000000000" pitchFamily="2" charset="2"/>
            </a:endParaRPr>
          </a:p>
          <a:p>
            <a:pPr lvl="1"/>
            <a:endParaRPr lang="en-GB" sz="1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21">
                <a:extLst>
                  <a:ext uri="{FF2B5EF4-FFF2-40B4-BE49-F238E27FC236}">
                    <a16:creationId xmlns:a16="http://schemas.microsoft.com/office/drawing/2014/main" id="{DE82B8FE-72DF-4746-B7F3-F04526EF461C}"/>
                  </a:ext>
                </a:extLst>
              </p:cNvPr>
              <p:cNvSpPr/>
              <p:nvPr/>
            </p:nvSpPr>
            <p:spPr>
              <a:xfrm>
                <a:off x="1040937" y="5570057"/>
                <a:ext cx="842859"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400" i="1">
                              <a:latin typeface="Cambria Math" panose="02040503050406030204" pitchFamily="18" charset="0"/>
                              <a:ea typeface="Calibri" panose="020F0502020204030204" pitchFamily="34" charset="0"/>
                              <a:cs typeface="Times New Roman" panose="02020603050405020304" pitchFamily="18" charset="0"/>
                            </a:rPr>
                          </m:ctrlPr>
                        </m:sSubPr>
                        <m:e>
                          <m:r>
                            <a:rPr lang="en-GB" sz="1400" i="1">
                              <a:latin typeface="Cambria Math" panose="02040503050406030204" pitchFamily="18" charset="0"/>
                              <a:ea typeface="Calibri" panose="020F0502020204030204" pitchFamily="34" charset="0"/>
                              <a:cs typeface="Times New Roman" panose="02020603050405020304" pitchFamily="18" charset="0"/>
                            </a:rPr>
                            <m:t>𝐿</m:t>
                          </m:r>
                        </m:e>
                        <m:sub>
                          <m:r>
                            <a:rPr lang="en-GB" sz="1400" i="1">
                              <a:latin typeface="Cambria Math" panose="02040503050406030204" pitchFamily="18" charset="0"/>
                              <a:ea typeface="Calibri" panose="020F0502020204030204" pitchFamily="34" charset="0"/>
                              <a:cs typeface="Times New Roman" panose="02020603050405020304" pitchFamily="18" charset="0"/>
                            </a:rPr>
                            <m:t>𝑑</m:t>
                          </m:r>
                        </m:sub>
                      </m:sSub>
                      <m:r>
                        <a:rPr lang="en-GB"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es-ES" sz="1400" i="1">
                              <a:latin typeface="Cambria Math" panose="02040503050406030204" pitchFamily="18" charset="0"/>
                              <a:ea typeface="Calibri" panose="020F0502020204030204" pitchFamily="34" charset="0"/>
                              <a:cs typeface="Times New Roman" panose="02020603050405020304" pitchFamily="18" charset="0"/>
                            </a:rPr>
                          </m:ctrlPr>
                        </m:sSubPr>
                        <m:e>
                          <m:r>
                            <a:rPr lang="en-GB" sz="1400" i="1">
                              <a:latin typeface="Cambria Math" panose="02040503050406030204" pitchFamily="18" charset="0"/>
                              <a:ea typeface="Calibri" panose="020F0502020204030204" pitchFamily="34" charset="0"/>
                              <a:cs typeface="Times New Roman" panose="02020603050405020304" pitchFamily="18" charset="0"/>
                            </a:rPr>
                            <m:t>𝐿</m:t>
                          </m:r>
                        </m:e>
                        <m:sub>
                          <m:r>
                            <a:rPr lang="en-GB" sz="1400" i="1">
                              <a:latin typeface="Cambria Math" panose="02040503050406030204" pitchFamily="18" charset="0"/>
                              <a:ea typeface="Calibri" panose="020F0502020204030204" pitchFamily="34" charset="0"/>
                              <a:cs typeface="Times New Roman" panose="02020603050405020304" pitchFamily="18" charset="0"/>
                            </a:rPr>
                            <m:t>𝑞</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15" name="Rectangle 21">
                <a:extLst>
                  <a:ext uri="{FF2B5EF4-FFF2-40B4-BE49-F238E27FC236}">
                    <a16:creationId xmlns:a16="http://schemas.microsoft.com/office/drawing/2014/main" id="{DE82B8FE-72DF-4746-B7F3-F04526EF461C}"/>
                  </a:ext>
                </a:extLst>
              </p:cNvPr>
              <p:cNvSpPr>
                <a:spLocks noRot="1" noChangeAspect="1" noMove="1" noResize="1" noEditPoints="1" noAdjustHandles="1" noChangeArrowheads="1" noChangeShapeType="1" noTextEdit="1"/>
              </p:cNvSpPr>
              <p:nvPr/>
            </p:nvSpPr>
            <p:spPr>
              <a:xfrm>
                <a:off x="1040937" y="5570057"/>
                <a:ext cx="842859" cy="324384"/>
              </a:xfrm>
              <a:prstGeom prst="rect">
                <a:avLst/>
              </a:prstGeom>
              <a:blipFill>
                <a:blip r:embed="rId7"/>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16" name="Rectangle 22">
                <a:extLst>
                  <a:ext uri="{FF2B5EF4-FFF2-40B4-BE49-F238E27FC236}">
                    <a16:creationId xmlns:a16="http://schemas.microsoft.com/office/drawing/2014/main" id="{742F73ED-5216-4EC5-8A37-64D6CB80BC21}"/>
                  </a:ext>
                </a:extLst>
              </p:cNvPr>
              <p:cNvSpPr/>
              <p:nvPr/>
            </p:nvSpPr>
            <p:spPr>
              <a:xfrm>
                <a:off x="1000861" y="5210057"/>
                <a:ext cx="923010"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a:latin typeface="Cambria Math" panose="02040503050406030204" pitchFamily="18" charset="0"/>
                            </a:rPr>
                            <m:t>ℜ</m:t>
                          </m:r>
                        </m:e>
                        <m:sub>
                          <m:r>
                            <a:rPr lang="en-GB" sz="1400" i="1">
                              <a:latin typeface="Cambria Math" panose="02040503050406030204" pitchFamily="18" charset="0"/>
                            </a:rPr>
                            <m:t>𝑑</m:t>
                          </m:r>
                        </m:sub>
                      </m:sSub>
                      <m:r>
                        <a:rPr lang="en-GB" sz="1400" i="0">
                          <a:latin typeface="Cambria Math" panose="02040503050406030204" pitchFamily="18" charset="0"/>
                        </a:rPr>
                        <m:t>≈</m:t>
                      </m:r>
                      <m:sSub>
                        <m:sSubPr>
                          <m:ctrlPr>
                            <a:rPr lang="en-GB" sz="1400" i="1">
                              <a:latin typeface="Cambria Math" panose="02040503050406030204" pitchFamily="18" charset="0"/>
                            </a:rPr>
                          </m:ctrlPr>
                        </m:sSubPr>
                        <m:e>
                          <m:r>
                            <a:rPr lang="en-GB" sz="1400" i="0">
                              <a:latin typeface="Cambria Math" panose="02040503050406030204" pitchFamily="18" charset="0"/>
                            </a:rPr>
                            <m:t>ℜ</m:t>
                          </m:r>
                        </m:e>
                        <m:sub>
                          <m:r>
                            <a:rPr lang="en-GB" sz="1400" i="1">
                              <a:latin typeface="Cambria Math" panose="02040503050406030204" pitchFamily="18" charset="0"/>
                            </a:rPr>
                            <m:t>𝑞</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16" name="Rectangle 22">
                <a:extLst>
                  <a:ext uri="{FF2B5EF4-FFF2-40B4-BE49-F238E27FC236}">
                    <a16:creationId xmlns:a16="http://schemas.microsoft.com/office/drawing/2014/main" id="{742F73ED-5216-4EC5-8A37-64D6CB80BC21}"/>
                  </a:ext>
                </a:extLst>
              </p:cNvPr>
              <p:cNvSpPr>
                <a:spLocks noRot="1" noChangeAspect="1" noMove="1" noResize="1" noEditPoints="1" noAdjustHandles="1" noChangeArrowheads="1" noChangeShapeType="1" noTextEdit="1"/>
              </p:cNvSpPr>
              <p:nvPr/>
            </p:nvSpPr>
            <p:spPr>
              <a:xfrm>
                <a:off x="1000861" y="5210057"/>
                <a:ext cx="923010" cy="324384"/>
              </a:xfrm>
              <a:prstGeom prst="rect">
                <a:avLst/>
              </a:prstGeom>
              <a:blipFill>
                <a:blip r:embed="rId8"/>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17" name="Rectangle 23">
                <a:extLst>
                  <a:ext uri="{FF2B5EF4-FFF2-40B4-BE49-F238E27FC236}">
                    <a16:creationId xmlns:a16="http://schemas.microsoft.com/office/drawing/2014/main" id="{09152730-18E6-41E8-9173-44FE61D302B8}"/>
                  </a:ext>
                </a:extLst>
              </p:cNvPr>
              <p:cNvSpPr/>
              <p:nvPr/>
            </p:nvSpPr>
            <p:spPr>
              <a:xfrm>
                <a:off x="4085030" y="5210057"/>
                <a:ext cx="926216"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a:latin typeface="Cambria Math" panose="02040503050406030204" pitchFamily="18" charset="0"/>
                            </a:rPr>
                            <m:t>ℜ</m:t>
                          </m:r>
                        </m:e>
                        <m:sub>
                          <m:r>
                            <a:rPr lang="en-GB" sz="1400" i="1">
                              <a:latin typeface="Cambria Math" panose="02040503050406030204" pitchFamily="18" charset="0"/>
                            </a:rPr>
                            <m:t>𝑑</m:t>
                          </m:r>
                        </m:sub>
                      </m:sSub>
                      <m:r>
                        <a:rPr lang="en-GB" sz="1400" i="0">
                          <a:latin typeface="Cambria Math" panose="02040503050406030204" pitchFamily="18" charset="0"/>
                        </a:rPr>
                        <m:t>&gt;</m:t>
                      </m:r>
                      <m:sSub>
                        <m:sSubPr>
                          <m:ctrlPr>
                            <a:rPr lang="en-GB" sz="1400" i="1">
                              <a:latin typeface="Cambria Math" panose="02040503050406030204" pitchFamily="18" charset="0"/>
                            </a:rPr>
                          </m:ctrlPr>
                        </m:sSubPr>
                        <m:e>
                          <m:r>
                            <a:rPr lang="en-GB" sz="1400" i="0">
                              <a:latin typeface="Cambria Math" panose="02040503050406030204" pitchFamily="18" charset="0"/>
                            </a:rPr>
                            <m:t>ℜ</m:t>
                          </m:r>
                        </m:e>
                        <m:sub>
                          <m:r>
                            <a:rPr lang="en-GB" sz="1400" i="1">
                              <a:latin typeface="Cambria Math" panose="02040503050406030204" pitchFamily="18" charset="0"/>
                            </a:rPr>
                            <m:t>𝑞</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17" name="Rectangle 23">
                <a:extLst>
                  <a:ext uri="{FF2B5EF4-FFF2-40B4-BE49-F238E27FC236}">
                    <a16:creationId xmlns:a16="http://schemas.microsoft.com/office/drawing/2014/main" id="{09152730-18E6-41E8-9173-44FE61D302B8}"/>
                  </a:ext>
                </a:extLst>
              </p:cNvPr>
              <p:cNvSpPr>
                <a:spLocks noRot="1" noChangeAspect="1" noMove="1" noResize="1" noEditPoints="1" noAdjustHandles="1" noChangeArrowheads="1" noChangeShapeType="1" noTextEdit="1"/>
              </p:cNvSpPr>
              <p:nvPr/>
            </p:nvSpPr>
            <p:spPr>
              <a:xfrm>
                <a:off x="4085030" y="5210057"/>
                <a:ext cx="926216" cy="324384"/>
              </a:xfrm>
              <a:prstGeom prst="rect">
                <a:avLst/>
              </a:prstGeom>
              <a:blipFill>
                <a:blip r:embed="rId9"/>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18" name="Rectangle 24">
                <a:extLst>
                  <a:ext uri="{FF2B5EF4-FFF2-40B4-BE49-F238E27FC236}">
                    <a16:creationId xmlns:a16="http://schemas.microsoft.com/office/drawing/2014/main" id="{551CF174-D140-4B76-9065-E81CF2D4F91C}"/>
                  </a:ext>
                </a:extLst>
              </p:cNvPr>
              <p:cNvSpPr/>
              <p:nvPr/>
            </p:nvSpPr>
            <p:spPr>
              <a:xfrm>
                <a:off x="4125106" y="5570057"/>
                <a:ext cx="846065"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𝐿</m:t>
                          </m:r>
                        </m:e>
                        <m:sub>
                          <m:r>
                            <a:rPr lang="en-GB" sz="1400" i="1">
                              <a:latin typeface="Cambria Math" panose="02040503050406030204" pitchFamily="18" charset="0"/>
                            </a:rPr>
                            <m:t>𝑑</m:t>
                          </m:r>
                        </m:sub>
                      </m:sSub>
                      <m:r>
                        <a:rPr lang="en-GB" sz="1400" i="0">
                          <a:latin typeface="Cambria Math" panose="02040503050406030204" pitchFamily="18" charset="0"/>
                        </a:rPr>
                        <m:t>&lt;</m:t>
                      </m:r>
                      <m:sSub>
                        <m:sSubPr>
                          <m:ctrlPr>
                            <a:rPr lang="en-GB" sz="1400" i="1">
                              <a:latin typeface="Cambria Math" panose="02040503050406030204" pitchFamily="18" charset="0"/>
                            </a:rPr>
                          </m:ctrlPr>
                        </m:sSubPr>
                        <m:e>
                          <m:r>
                            <a:rPr lang="en-GB" sz="1400" i="1">
                              <a:latin typeface="Cambria Math" panose="02040503050406030204" pitchFamily="18" charset="0"/>
                            </a:rPr>
                            <m:t>𝐿</m:t>
                          </m:r>
                        </m:e>
                        <m:sub>
                          <m:r>
                            <a:rPr lang="en-GB" sz="1400" i="1">
                              <a:latin typeface="Cambria Math" panose="02040503050406030204" pitchFamily="18" charset="0"/>
                            </a:rPr>
                            <m:t>𝑞</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18" name="Rectangle 24">
                <a:extLst>
                  <a:ext uri="{FF2B5EF4-FFF2-40B4-BE49-F238E27FC236}">
                    <a16:creationId xmlns:a16="http://schemas.microsoft.com/office/drawing/2014/main" id="{551CF174-D140-4B76-9065-E81CF2D4F91C}"/>
                  </a:ext>
                </a:extLst>
              </p:cNvPr>
              <p:cNvSpPr>
                <a:spLocks noRot="1" noChangeAspect="1" noMove="1" noResize="1" noEditPoints="1" noAdjustHandles="1" noChangeArrowheads="1" noChangeShapeType="1" noTextEdit="1"/>
              </p:cNvSpPr>
              <p:nvPr/>
            </p:nvSpPr>
            <p:spPr>
              <a:xfrm>
                <a:off x="4125106" y="5570057"/>
                <a:ext cx="846065" cy="324384"/>
              </a:xfrm>
              <a:prstGeom prst="rect">
                <a:avLst/>
              </a:prstGeom>
              <a:blipFill>
                <a:blip r:embed="rId10"/>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19" name="Rectangle 25">
                <a:extLst>
                  <a:ext uri="{FF2B5EF4-FFF2-40B4-BE49-F238E27FC236}">
                    <a16:creationId xmlns:a16="http://schemas.microsoft.com/office/drawing/2014/main" id="{E296DDB8-AB98-431D-B876-713273504C73}"/>
                  </a:ext>
                </a:extLst>
              </p:cNvPr>
              <p:cNvSpPr/>
              <p:nvPr/>
            </p:nvSpPr>
            <p:spPr>
              <a:xfrm>
                <a:off x="7260538" y="5210057"/>
                <a:ext cx="926216"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a:latin typeface="Cambria Math" panose="02040503050406030204" pitchFamily="18" charset="0"/>
                            </a:rPr>
                            <m:t>ℜ</m:t>
                          </m:r>
                        </m:e>
                        <m:sub>
                          <m:r>
                            <a:rPr lang="en-GB" sz="1400" i="1">
                              <a:latin typeface="Cambria Math" panose="02040503050406030204" pitchFamily="18" charset="0"/>
                            </a:rPr>
                            <m:t>𝑑</m:t>
                          </m:r>
                        </m:sub>
                      </m:sSub>
                      <m:r>
                        <a:rPr lang="en-GB" sz="1400" i="0">
                          <a:latin typeface="Cambria Math" panose="02040503050406030204" pitchFamily="18" charset="0"/>
                        </a:rPr>
                        <m:t>&lt;</m:t>
                      </m:r>
                      <m:sSub>
                        <m:sSubPr>
                          <m:ctrlPr>
                            <a:rPr lang="en-GB" sz="1400" i="1">
                              <a:latin typeface="Cambria Math" panose="02040503050406030204" pitchFamily="18" charset="0"/>
                            </a:rPr>
                          </m:ctrlPr>
                        </m:sSubPr>
                        <m:e>
                          <m:r>
                            <a:rPr lang="en-GB" sz="1400" i="0">
                              <a:latin typeface="Cambria Math" panose="02040503050406030204" pitchFamily="18" charset="0"/>
                            </a:rPr>
                            <m:t>ℜ</m:t>
                          </m:r>
                        </m:e>
                        <m:sub>
                          <m:r>
                            <a:rPr lang="en-GB" sz="1400" i="1">
                              <a:latin typeface="Cambria Math" panose="02040503050406030204" pitchFamily="18" charset="0"/>
                            </a:rPr>
                            <m:t>𝑞</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19" name="Rectangle 25">
                <a:extLst>
                  <a:ext uri="{FF2B5EF4-FFF2-40B4-BE49-F238E27FC236}">
                    <a16:creationId xmlns:a16="http://schemas.microsoft.com/office/drawing/2014/main" id="{E296DDB8-AB98-431D-B876-713273504C73}"/>
                  </a:ext>
                </a:extLst>
              </p:cNvPr>
              <p:cNvSpPr>
                <a:spLocks noRot="1" noChangeAspect="1" noMove="1" noResize="1" noEditPoints="1" noAdjustHandles="1" noChangeArrowheads="1" noChangeShapeType="1" noTextEdit="1"/>
              </p:cNvSpPr>
              <p:nvPr/>
            </p:nvSpPr>
            <p:spPr>
              <a:xfrm>
                <a:off x="7260538" y="5210057"/>
                <a:ext cx="926216" cy="324384"/>
              </a:xfrm>
              <a:prstGeom prst="rect">
                <a:avLst/>
              </a:prstGeom>
              <a:blipFill>
                <a:blip r:embed="rId11"/>
                <a:stretch>
                  <a:fillRect/>
                </a:stretch>
              </a:blipFill>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20" name="Rectangle 26">
                <a:extLst>
                  <a:ext uri="{FF2B5EF4-FFF2-40B4-BE49-F238E27FC236}">
                    <a16:creationId xmlns:a16="http://schemas.microsoft.com/office/drawing/2014/main" id="{AAB92C40-3682-4628-91A1-540D5D2156C5}"/>
                  </a:ext>
                </a:extLst>
              </p:cNvPr>
              <p:cNvSpPr/>
              <p:nvPr/>
            </p:nvSpPr>
            <p:spPr>
              <a:xfrm>
                <a:off x="7300614" y="5570057"/>
                <a:ext cx="846065"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𝐿</m:t>
                          </m:r>
                        </m:e>
                        <m:sub>
                          <m:r>
                            <a:rPr lang="en-GB" sz="1400" i="1">
                              <a:latin typeface="Cambria Math" panose="02040503050406030204" pitchFamily="18" charset="0"/>
                            </a:rPr>
                            <m:t>𝑑</m:t>
                          </m:r>
                        </m:sub>
                      </m:sSub>
                      <m:r>
                        <a:rPr lang="en-GB" sz="1400" i="0">
                          <a:latin typeface="Cambria Math" panose="02040503050406030204" pitchFamily="18" charset="0"/>
                        </a:rPr>
                        <m:t>&gt;</m:t>
                      </m:r>
                      <m:sSub>
                        <m:sSubPr>
                          <m:ctrlPr>
                            <a:rPr lang="en-GB" sz="1400" i="1">
                              <a:latin typeface="Cambria Math" panose="02040503050406030204" pitchFamily="18" charset="0"/>
                            </a:rPr>
                          </m:ctrlPr>
                        </m:sSubPr>
                        <m:e>
                          <m:r>
                            <a:rPr lang="en-GB" sz="1400" i="1">
                              <a:latin typeface="Cambria Math" panose="02040503050406030204" pitchFamily="18" charset="0"/>
                            </a:rPr>
                            <m:t>𝐿</m:t>
                          </m:r>
                        </m:e>
                        <m:sub>
                          <m:r>
                            <a:rPr lang="en-GB" sz="1400" i="1">
                              <a:latin typeface="Cambria Math" panose="02040503050406030204" pitchFamily="18" charset="0"/>
                            </a:rPr>
                            <m:t>𝑞</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20" name="Rectangle 26">
                <a:extLst>
                  <a:ext uri="{FF2B5EF4-FFF2-40B4-BE49-F238E27FC236}">
                    <a16:creationId xmlns:a16="http://schemas.microsoft.com/office/drawing/2014/main" id="{AAB92C40-3682-4628-91A1-540D5D2156C5}"/>
                  </a:ext>
                </a:extLst>
              </p:cNvPr>
              <p:cNvSpPr>
                <a:spLocks noRot="1" noChangeAspect="1" noMove="1" noResize="1" noEditPoints="1" noAdjustHandles="1" noChangeArrowheads="1" noChangeShapeType="1" noTextEdit="1"/>
              </p:cNvSpPr>
              <p:nvPr/>
            </p:nvSpPr>
            <p:spPr>
              <a:xfrm>
                <a:off x="7300614" y="5570057"/>
                <a:ext cx="846065" cy="324384"/>
              </a:xfrm>
              <a:prstGeom prst="rect">
                <a:avLst/>
              </a:prstGeom>
              <a:blipFill>
                <a:blip r:embed="rId12"/>
                <a:stretch>
                  <a:fillRect/>
                </a:stretch>
              </a:blipFill>
            </p:spPr>
            <p:txBody>
              <a:bodyPr/>
              <a:lstStyle/>
              <a:p>
                <a:r>
                  <a:rPr lang="ca-ES">
                    <a:noFill/>
                  </a:rPr>
                  <a:t> </a:t>
                </a:r>
              </a:p>
            </p:txBody>
          </p:sp>
        </mc:Fallback>
      </mc:AlternateContent>
      <p:pic>
        <p:nvPicPr>
          <p:cNvPr id="21" name="Picture 4">
            <a:extLst>
              <a:ext uri="{FF2B5EF4-FFF2-40B4-BE49-F238E27FC236}">
                <a16:creationId xmlns:a16="http://schemas.microsoft.com/office/drawing/2014/main" id="{096AC786-A319-47CB-B01A-B4D36ED3C6F3}"/>
              </a:ext>
            </a:extLst>
          </p:cNvPr>
          <p:cNvPicPr>
            <a:picLocks noChangeAspect="1"/>
          </p:cNvPicPr>
          <p:nvPr/>
        </p:nvPicPr>
        <p:blipFill>
          <a:blip r:embed="rId13"/>
          <a:stretch>
            <a:fillRect/>
          </a:stretch>
        </p:blipFill>
        <p:spPr>
          <a:xfrm>
            <a:off x="2374609" y="2767665"/>
            <a:ext cx="4347059" cy="2520000"/>
          </a:xfrm>
          <a:prstGeom prst="rect">
            <a:avLst/>
          </a:prstGeom>
        </p:spPr>
      </p:pic>
      <p:pic>
        <p:nvPicPr>
          <p:cNvPr id="22" name="Picture 7">
            <a:extLst>
              <a:ext uri="{FF2B5EF4-FFF2-40B4-BE49-F238E27FC236}">
                <a16:creationId xmlns:a16="http://schemas.microsoft.com/office/drawing/2014/main" id="{B108E0D4-B539-416C-B224-AF58D109AD4F}"/>
              </a:ext>
            </a:extLst>
          </p:cNvPr>
          <p:cNvPicPr>
            <a:picLocks noChangeAspect="1"/>
          </p:cNvPicPr>
          <p:nvPr/>
        </p:nvPicPr>
        <p:blipFill>
          <a:blip r:embed="rId14"/>
          <a:stretch>
            <a:fillRect/>
          </a:stretch>
        </p:blipFill>
        <p:spPr>
          <a:xfrm>
            <a:off x="5533183" y="2785473"/>
            <a:ext cx="4347059" cy="2520000"/>
          </a:xfrm>
          <a:prstGeom prst="rect">
            <a:avLst/>
          </a:prstGeom>
        </p:spPr>
      </p:pic>
      <p:pic>
        <p:nvPicPr>
          <p:cNvPr id="23" name="Picture 3">
            <a:extLst>
              <a:ext uri="{FF2B5EF4-FFF2-40B4-BE49-F238E27FC236}">
                <a16:creationId xmlns:a16="http://schemas.microsoft.com/office/drawing/2014/main" id="{C53A0945-CE6B-44AC-8B6D-CA8EE47E2881}"/>
              </a:ext>
            </a:extLst>
          </p:cNvPr>
          <p:cNvPicPr>
            <a:picLocks noChangeAspect="1"/>
          </p:cNvPicPr>
          <p:nvPr/>
        </p:nvPicPr>
        <p:blipFill>
          <a:blip r:embed="rId15"/>
          <a:stretch>
            <a:fillRect/>
          </a:stretch>
        </p:blipFill>
        <p:spPr>
          <a:xfrm>
            <a:off x="-728097" y="2785473"/>
            <a:ext cx="4347059" cy="2520000"/>
          </a:xfrm>
          <a:prstGeom prst="rect">
            <a:avLst/>
          </a:prstGeom>
        </p:spPr>
      </p:pic>
      <p:sp>
        <p:nvSpPr>
          <p:cNvPr id="24" name="Marcador de pie de página 23">
            <a:extLst>
              <a:ext uri="{FF2B5EF4-FFF2-40B4-BE49-F238E27FC236}">
                <a16:creationId xmlns:a16="http://schemas.microsoft.com/office/drawing/2014/main" id="{93F292AB-8D04-45F7-A2C8-735BD2613707}"/>
              </a:ext>
            </a:extLst>
          </p:cNvPr>
          <p:cNvSpPr>
            <a:spLocks noGrp="1"/>
          </p:cNvSpPr>
          <p:nvPr>
            <p:ph type="ftr" sz="quarter" idx="11"/>
          </p:nvPr>
        </p:nvSpPr>
        <p:spPr/>
        <p:txBody>
          <a:bodyPr/>
          <a:lstStyle/>
          <a:p>
            <a:r>
              <a:rPr lang="ca-ES"/>
              <a:t>PMSM motor control</a:t>
            </a:r>
          </a:p>
        </p:txBody>
      </p:sp>
      <p:sp>
        <p:nvSpPr>
          <p:cNvPr id="25" name="Marcador de número de diapositiva 24">
            <a:extLst>
              <a:ext uri="{FF2B5EF4-FFF2-40B4-BE49-F238E27FC236}">
                <a16:creationId xmlns:a16="http://schemas.microsoft.com/office/drawing/2014/main" id="{47ECA5C4-B64C-41B1-AF47-A4F80682B846}"/>
              </a:ext>
            </a:extLst>
          </p:cNvPr>
          <p:cNvSpPr>
            <a:spLocks noGrp="1"/>
          </p:cNvSpPr>
          <p:nvPr>
            <p:ph type="sldNum" sz="quarter" idx="12"/>
          </p:nvPr>
        </p:nvSpPr>
        <p:spPr/>
        <p:txBody>
          <a:bodyPr/>
          <a:lstStyle/>
          <a:p>
            <a:fld id="{928304E1-F521-4F9C-B673-5C7C8A108F34}" type="slidenum">
              <a:rPr lang="ca-ES" smtClean="0"/>
              <a:t>62</a:t>
            </a:fld>
            <a:endParaRPr lang="ca-ES"/>
          </a:p>
        </p:txBody>
      </p:sp>
    </p:spTree>
    <p:extLst>
      <p:ext uri="{BB962C8B-B14F-4D97-AF65-F5344CB8AC3E}">
        <p14:creationId xmlns:p14="http://schemas.microsoft.com/office/powerpoint/2010/main" val="240566862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FE3E05-162A-4710-864A-29F4D7EDB64F}"/>
              </a:ext>
            </a:extLst>
          </p:cNvPr>
          <p:cNvSpPr>
            <a:spLocks noGrp="1"/>
          </p:cNvSpPr>
          <p:nvPr>
            <p:ph type="ftr" sz="quarter" idx="11"/>
          </p:nvPr>
        </p:nvSpPr>
        <p:spPr/>
        <p:txBody>
          <a:bodyPr/>
          <a:lstStyle/>
          <a:p>
            <a:r>
              <a:rPr lang="en-US"/>
              <a:t>PMSM motor control</a:t>
            </a:r>
            <a:endParaRPr lang="es-ES"/>
          </a:p>
        </p:txBody>
      </p:sp>
      <p:sp>
        <p:nvSpPr>
          <p:cNvPr id="3" name="Marcador de número de diapositiva 2">
            <a:extLst>
              <a:ext uri="{FF2B5EF4-FFF2-40B4-BE49-F238E27FC236}">
                <a16:creationId xmlns:a16="http://schemas.microsoft.com/office/drawing/2014/main" id="{F9927F32-D981-4CCC-93D4-33B865CC5B0D}"/>
              </a:ext>
            </a:extLst>
          </p:cNvPr>
          <p:cNvSpPr>
            <a:spLocks noGrp="1"/>
          </p:cNvSpPr>
          <p:nvPr>
            <p:ph type="sldNum" sz="quarter" idx="12"/>
          </p:nvPr>
        </p:nvSpPr>
        <p:spPr/>
        <p:txBody>
          <a:bodyPr/>
          <a:lstStyle/>
          <a:p>
            <a:fld id="{2739DF3F-EA59-48BB-8077-1FD00010D04E}" type="slidenum">
              <a:rPr lang="es-ES" smtClean="0"/>
              <a:pPr/>
              <a:t>63</a:t>
            </a:fld>
            <a:endParaRPr lang="es-ES"/>
          </a:p>
        </p:txBody>
      </p:sp>
      <p:pic>
        <p:nvPicPr>
          <p:cNvPr id="4" name="Picture 2" descr="Permanent magnet synchronous motor construction | Car Construction">
            <a:extLst>
              <a:ext uri="{FF2B5EF4-FFF2-40B4-BE49-F238E27FC236}">
                <a16:creationId xmlns:a16="http://schemas.microsoft.com/office/drawing/2014/main" id="{516532CF-4BC9-473A-B85C-00EBF8A3E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6" y="980728"/>
            <a:ext cx="9144000" cy="499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242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CF575E-E998-4E6F-9158-A4AAF16C76C1}"/>
              </a:ext>
            </a:extLst>
          </p:cNvPr>
          <p:cNvSpPr>
            <a:spLocks noGrp="1"/>
          </p:cNvSpPr>
          <p:nvPr>
            <p:ph type="title"/>
          </p:nvPr>
        </p:nvSpPr>
        <p:spPr/>
        <p:txBody>
          <a:bodyPr/>
          <a:lstStyle/>
          <a:p>
            <a:r>
              <a:rPr lang="en-GB" noProof="0" dirty="0"/>
              <a:t>Performance of PMSM</a:t>
            </a:r>
          </a:p>
        </p:txBody>
      </p:sp>
      <p:sp>
        <p:nvSpPr>
          <p:cNvPr id="3" name="Marcador de contenido 2">
            <a:extLst>
              <a:ext uri="{FF2B5EF4-FFF2-40B4-BE49-F238E27FC236}">
                <a16:creationId xmlns:a16="http://schemas.microsoft.com/office/drawing/2014/main" id="{E0CEC28E-5D4C-4297-B82C-D0A6E54647A3}"/>
              </a:ext>
            </a:extLst>
          </p:cNvPr>
          <p:cNvSpPr>
            <a:spLocks noGrp="1"/>
          </p:cNvSpPr>
          <p:nvPr>
            <p:ph idx="1"/>
          </p:nvPr>
        </p:nvSpPr>
        <p:spPr/>
        <p:txBody>
          <a:bodyPr>
            <a:normAutofit fontScale="77500" lnSpcReduction="20000"/>
          </a:bodyPr>
          <a:lstStyle/>
          <a:p>
            <a:pPr>
              <a:buClr>
                <a:srgbClr val="92D050"/>
              </a:buClr>
              <a:buFont typeface="Wingdings" panose="05000000000000000000" pitchFamily="2" charset="2"/>
              <a:buChar char="ü"/>
            </a:pPr>
            <a:r>
              <a:rPr lang="en-GB" noProof="0" dirty="0"/>
              <a:t>Higher power (density) ( +100 kW)</a:t>
            </a:r>
          </a:p>
          <a:p>
            <a:pPr>
              <a:buClr>
                <a:srgbClr val="92D050"/>
              </a:buClr>
              <a:buFont typeface="Wingdings" panose="05000000000000000000" pitchFamily="2" charset="2"/>
              <a:buChar char="ü"/>
            </a:pPr>
            <a:r>
              <a:rPr lang="en-GB" noProof="0" dirty="0"/>
              <a:t>Low-maintenance (no brushes)</a:t>
            </a:r>
          </a:p>
          <a:p>
            <a:pPr>
              <a:buClr>
                <a:srgbClr val="92D050"/>
              </a:buClr>
              <a:buFont typeface="Wingdings" panose="05000000000000000000" pitchFamily="2" charset="2"/>
              <a:buChar char="ü"/>
            </a:pPr>
            <a:r>
              <a:rPr lang="en-GB" noProof="0" dirty="0"/>
              <a:t>Higher efficiency ( 98 %)</a:t>
            </a:r>
          </a:p>
          <a:p>
            <a:pPr>
              <a:buClr>
                <a:srgbClr val="92D050"/>
              </a:buClr>
              <a:buFont typeface="Wingdings" panose="05000000000000000000" pitchFamily="2" charset="2"/>
              <a:buChar char="ü"/>
            </a:pPr>
            <a:r>
              <a:rPr lang="en-GB" noProof="0" dirty="0"/>
              <a:t>Internal or external rotor</a:t>
            </a:r>
          </a:p>
          <a:p>
            <a:pPr>
              <a:buClr>
                <a:srgbClr val="92D050"/>
              </a:buClr>
              <a:buFont typeface="Wingdings" panose="05000000000000000000" pitchFamily="2" charset="2"/>
              <a:buChar char="ü"/>
            </a:pPr>
            <a:r>
              <a:rPr lang="en-GB" dirty="0"/>
              <a:t>High torque/inertia</a:t>
            </a:r>
            <a:endParaRPr lang="en-GB" noProof="0" dirty="0"/>
          </a:p>
          <a:p>
            <a:pPr>
              <a:buClr>
                <a:srgbClr val="92D050"/>
              </a:buClr>
              <a:buFont typeface="Wingdings" panose="05000000000000000000" pitchFamily="2" charset="2"/>
              <a:buChar char="ü"/>
            </a:pPr>
            <a:r>
              <a:rPr lang="en-GB" noProof="0" dirty="0"/>
              <a:t>High reliability</a:t>
            </a:r>
          </a:p>
          <a:p>
            <a:pPr>
              <a:buClr>
                <a:srgbClr val="92D050"/>
              </a:buClr>
              <a:buFont typeface="Wingdings" panose="05000000000000000000" pitchFamily="2" charset="2"/>
              <a:buChar char="ü"/>
            </a:pPr>
            <a:endParaRPr lang="en-GB" noProof="0" dirty="0"/>
          </a:p>
          <a:p>
            <a:pPr>
              <a:buClr>
                <a:srgbClr val="FF0000"/>
              </a:buClr>
              <a:buFont typeface="Calibri" panose="020F0502020204030204" pitchFamily="34" charset="0"/>
              <a:buChar char="×"/>
            </a:pPr>
            <a:r>
              <a:rPr lang="en-GB" noProof="0" dirty="0"/>
              <a:t>Rare earth magnets. High cost</a:t>
            </a:r>
          </a:p>
          <a:p>
            <a:pPr>
              <a:buClr>
                <a:srgbClr val="FF0000"/>
              </a:buClr>
              <a:buFont typeface="Calibri" panose="020F0502020204030204" pitchFamily="34" charset="0"/>
              <a:buChar char="×"/>
            </a:pPr>
            <a:r>
              <a:rPr lang="en-GB" noProof="0" dirty="0"/>
              <a:t>More complex control</a:t>
            </a:r>
          </a:p>
          <a:p>
            <a:pPr>
              <a:buClr>
                <a:srgbClr val="FF0000"/>
              </a:buClr>
              <a:buFont typeface="Calibri" panose="020F0502020204030204" pitchFamily="34" charset="0"/>
              <a:buChar char="×"/>
            </a:pPr>
            <a:r>
              <a:rPr lang="en-GB" noProof="0" dirty="0"/>
              <a:t>Needs position sensor</a:t>
            </a:r>
          </a:p>
          <a:p>
            <a:pPr>
              <a:buClr>
                <a:srgbClr val="FF0000"/>
              </a:buClr>
              <a:buFont typeface="Calibri" panose="020F0502020204030204" pitchFamily="34" charset="0"/>
              <a:buChar char="×"/>
            </a:pPr>
            <a:r>
              <a:rPr lang="en-GB" noProof="0" dirty="0"/>
              <a:t>Needs for power electronics</a:t>
            </a:r>
          </a:p>
        </p:txBody>
      </p:sp>
      <p:sp>
        <p:nvSpPr>
          <p:cNvPr id="4" name="Marcador de pie de página 3">
            <a:extLst>
              <a:ext uri="{FF2B5EF4-FFF2-40B4-BE49-F238E27FC236}">
                <a16:creationId xmlns:a16="http://schemas.microsoft.com/office/drawing/2014/main" id="{513B2E0D-8D4C-4DC0-A487-2CAEE12226DA}"/>
              </a:ext>
            </a:extLst>
          </p:cNvPr>
          <p:cNvSpPr>
            <a:spLocks noGrp="1"/>
          </p:cNvSpPr>
          <p:nvPr>
            <p:ph type="ftr" sz="quarter" idx="11"/>
          </p:nvPr>
        </p:nvSpPr>
        <p:spPr/>
        <p:txBody>
          <a:bodyPr/>
          <a:lstStyle/>
          <a:p>
            <a:r>
              <a:rPr lang="es-ES"/>
              <a:t>PMSM motor control</a:t>
            </a:r>
          </a:p>
        </p:txBody>
      </p:sp>
      <p:sp>
        <p:nvSpPr>
          <p:cNvPr id="5" name="Marcador de número de diapositiva 4">
            <a:extLst>
              <a:ext uri="{FF2B5EF4-FFF2-40B4-BE49-F238E27FC236}">
                <a16:creationId xmlns:a16="http://schemas.microsoft.com/office/drawing/2014/main" id="{2884E25A-8B0E-4334-9736-71E62301DA60}"/>
              </a:ext>
            </a:extLst>
          </p:cNvPr>
          <p:cNvSpPr>
            <a:spLocks noGrp="1"/>
          </p:cNvSpPr>
          <p:nvPr>
            <p:ph type="sldNum" sz="quarter" idx="12"/>
          </p:nvPr>
        </p:nvSpPr>
        <p:spPr/>
        <p:txBody>
          <a:bodyPr/>
          <a:lstStyle/>
          <a:p>
            <a:fld id="{D7BAC799-D714-4178-B6DE-248E8916635A}" type="slidenum">
              <a:rPr lang="es-ES" smtClean="0"/>
              <a:t>64</a:t>
            </a:fld>
            <a:endParaRPr lang="es-ES"/>
          </a:p>
        </p:txBody>
      </p:sp>
      <p:pic>
        <p:nvPicPr>
          <p:cNvPr id="9218" name="Picture 2" descr="https://epowerlabs.com/wp-content/uploads/2023/07/e8150-v3.png">
            <a:extLst>
              <a:ext uri="{FF2B5EF4-FFF2-40B4-BE49-F238E27FC236}">
                <a16:creationId xmlns:a16="http://schemas.microsoft.com/office/drawing/2014/main" id="{F80D0F3E-4EF4-4863-A0EE-25B643807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965" y="963518"/>
            <a:ext cx="1934179" cy="26593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emrax.com/wp-content/uploads/2017/01/emrax_348_ip65_02-300x300.jpg">
            <a:extLst>
              <a:ext uri="{FF2B5EF4-FFF2-40B4-BE49-F238E27FC236}">
                <a16:creationId xmlns:a16="http://schemas.microsoft.com/office/drawing/2014/main" id="{1583EEF0-61CB-45A9-913C-94B304121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921" y="355156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33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r>
              <a:rPr lang="en-GB" noProof="0" dirty="0"/>
              <a:t>Permanent Magnet Synchronous Motors - PMSM</a:t>
            </a:r>
          </a:p>
        </p:txBody>
      </p:sp>
      <p:pic>
        <p:nvPicPr>
          <p:cNvPr id="11270" name="Picture 6"/>
          <p:cNvPicPr>
            <a:picLocks noGrp="1" noChangeAspect="1" noChangeArrowheads="1"/>
          </p:cNvPicPr>
          <p:nvPr>
            <p:ph sz="half" idx="1"/>
          </p:nvPr>
        </p:nvPicPr>
        <p:blipFill>
          <a:blip r:embed="rId3" cstate="print"/>
          <a:stretch>
            <a:fillRect/>
          </a:stretch>
        </p:blipFill>
        <p:spPr>
          <a:xfrm>
            <a:off x="467543" y="1690794"/>
            <a:ext cx="3538571" cy="3826438"/>
          </a:xfrm>
          <a:noFill/>
          <a:ln/>
        </p:spPr>
      </p:pic>
      <p:sp>
        <p:nvSpPr>
          <p:cNvPr id="11267" name="Rectangle 3"/>
          <p:cNvSpPr>
            <a:spLocks noGrp="1" noChangeArrowheads="1"/>
          </p:cNvSpPr>
          <p:nvPr>
            <p:ph sz="half" idx="2"/>
          </p:nvPr>
        </p:nvSpPr>
        <p:spPr/>
        <p:txBody>
          <a:bodyPr>
            <a:normAutofit fontScale="92500" lnSpcReduction="10000"/>
          </a:bodyPr>
          <a:lstStyle/>
          <a:p>
            <a:r>
              <a:rPr lang="en-GB" sz="2800" noProof="0" dirty="0"/>
              <a:t>Three sinusoidal distributed windings</a:t>
            </a:r>
          </a:p>
          <a:p>
            <a:r>
              <a:rPr lang="en-GB" sz="2800" noProof="0" dirty="0"/>
              <a:t>Spatial shifted 120</a:t>
            </a:r>
            <a:r>
              <a:rPr lang="en-GB" sz="2800" baseline="30000" noProof="0" dirty="0"/>
              <a:t>o</a:t>
            </a:r>
            <a:endParaRPr lang="en-GB" sz="2800" noProof="0" dirty="0"/>
          </a:p>
          <a:p>
            <a:r>
              <a:rPr lang="en-GB" sz="2800" noProof="0" dirty="0"/>
              <a:t>The magnet flux generates three sinusoidal voltages 120</a:t>
            </a:r>
            <a:r>
              <a:rPr lang="en-GB" baseline="30000" dirty="0"/>
              <a:t>o</a:t>
            </a:r>
            <a:r>
              <a:rPr lang="en-GB" sz="2800" noProof="0" dirty="0"/>
              <a:t> in phase</a:t>
            </a:r>
          </a:p>
          <a:p>
            <a:r>
              <a:rPr lang="en-GB" dirty="0"/>
              <a:t>No thermal effect on windings and magnet</a:t>
            </a:r>
          </a:p>
          <a:p>
            <a:r>
              <a:rPr lang="en-GB" sz="2800" noProof="0" dirty="0"/>
              <a:t>No saturation on inductances</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65</a:t>
            </a:fld>
            <a:endParaRPr lang="es-ES"/>
          </a:p>
        </p:txBody>
      </p:sp>
      <p:sp>
        <p:nvSpPr>
          <p:cNvPr id="2" name="Marcador de pie de página 1">
            <a:extLst>
              <a:ext uri="{FF2B5EF4-FFF2-40B4-BE49-F238E27FC236}">
                <a16:creationId xmlns:a16="http://schemas.microsoft.com/office/drawing/2014/main" id="{AD845A5B-09F4-40CF-A3B9-E0C97274B193}"/>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2376966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GB" noProof="0" dirty="0"/>
              <a:t>Electrical equations</a:t>
            </a:r>
          </a:p>
        </p:txBody>
      </p:sp>
      <p:graphicFrame>
        <p:nvGraphicFramePr>
          <p:cNvPr id="12291" name="Object 3"/>
          <p:cNvGraphicFramePr>
            <a:graphicFrameLocks noGrp="1" noChangeAspect="1"/>
          </p:cNvGraphicFramePr>
          <p:nvPr>
            <p:ph idx="1"/>
          </p:nvPr>
        </p:nvGraphicFramePr>
        <p:xfrm>
          <a:off x="2555776" y="1916832"/>
          <a:ext cx="3502841" cy="936104"/>
        </p:xfrm>
        <a:graphic>
          <a:graphicData uri="http://schemas.openxmlformats.org/presentationml/2006/ole">
            <mc:AlternateContent xmlns:mc="http://schemas.openxmlformats.org/markup-compatibility/2006">
              <mc:Choice xmlns:v="urn:schemas-microsoft-com:vml" Requires="v">
                <p:oleObj spid="_x0000_s15362" name="Equation" r:id="rId4" imgW="1473120" imgH="393480" progId="Equation.DSMT4">
                  <p:embed/>
                </p:oleObj>
              </mc:Choice>
              <mc:Fallback>
                <p:oleObj name="Equation" r:id="rId4" imgW="1473120" imgH="393480" progId="Equation.DSMT4">
                  <p:embed/>
                  <p:pic>
                    <p:nvPicPr>
                      <p:cNvPr id="122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1916832"/>
                        <a:ext cx="3502841" cy="9361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292" name="Object 4"/>
          <p:cNvGraphicFramePr>
            <a:graphicFrameLocks noGrp="1" noChangeAspect="1"/>
          </p:cNvGraphicFramePr>
          <p:nvPr>
            <p:ph sz="half" idx="4294967295"/>
          </p:nvPr>
        </p:nvGraphicFramePr>
        <p:xfrm>
          <a:off x="467544" y="3501008"/>
          <a:ext cx="8280400" cy="1606550"/>
        </p:xfrm>
        <a:graphic>
          <a:graphicData uri="http://schemas.openxmlformats.org/presentationml/2006/ole">
            <mc:AlternateContent xmlns:mc="http://schemas.openxmlformats.org/markup-compatibility/2006">
              <mc:Choice xmlns:v="urn:schemas-microsoft-com:vml" Requires="v">
                <p:oleObj spid="_x0000_s15363" name="Equation" r:id="rId6" imgW="3670200" imgH="711000" progId="Equation.DSMT4">
                  <p:embed/>
                </p:oleObj>
              </mc:Choice>
              <mc:Fallback>
                <p:oleObj name="Equation" r:id="rId6" imgW="3670200" imgH="711000" progId="Equation.DSMT4">
                  <p:embed/>
                  <p:pic>
                    <p:nvPicPr>
                      <p:cNvPr id="1229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44" y="3501008"/>
                        <a:ext cx="8280400" cy="16065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66</a:t>
            </a:fld>
            <a:endParaRPr lang="es-ES"/>
          </a:p>
        </p:txBody>
      </p:sp>
      <p:sp>
        <p:nvSpPr>
          <p:cNvPr id="2" name="Marcador de pie de página 1">
            <a:extLst>
              <a:ext uri="{FF2B5EF4-FFF2-40B4-BE49-F238E27FC236}">
                <a16:creationId xmlns:a16="http://schemas.microsoft.com/office/drawing/2014/main" id="{607814CE-017D-404A-A2A6-8F30C7EBF70A}"/>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noProof="0" dirty="0"/>
              <a:t>Electrical equations</a:t>
            </a:r>
          </a:p>
        </p:txBody>
      </p:sp>
      <p:graphicFrame>
        <p:nvGraphicFramePr>
          <p:cNvPr id="13315" name="Object 3"/>
          <p:cNvGraphicFramePr>
            <a:graphicFrameLocks noGrp="1" noChangeAspect="1"/>
          </p:cNvGraphicFramePr>
          <p:nvPr>
            <p:ph sz="half" idx="4294967295"/>
          </p:nvPr>
        </p:nvGraphicFramePr>
        <p:xfrm>
          <a:off x="1907704" y="1628800"/>
          <a:ext cx="5329238" cy="963612"/>
        </p:xfrm>
        <a:graphic>
          <a:graphicData uri="http://schemas.openxmlformats.org/presentationml/2006/ole">
            <mc:AlternateContent xmlns:mc="http://schemas.openxmlformats.org/markup-compatibility/2006">
              <mc:Choice xmlns:v="urn:schemas-microsoft-com:vml" Requires="v">
                <p:oleObj spid="_x0000_s16386" name="Equation" r:id="rId4" imgW="1333440" imgH="241200" progId="Equation.DSMT4">
                  <p:embed/>
                </p:oleObj>
              </mc:Choice>
              <mc:Fallback>
                <p:oleObj name="Equation" r:id="rId4" imgW="1333440" imgH="241200" progId="Equation.DSMT4">
                  <p:embed/>
                  <p:pic>
                    <p:nvPicPr>
                      <p:cNvPr id="1331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1628800"/>
                        <a:ext cx="5329238" cy="9636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3316" name="Object 4"/>
          <p:cNvGraphicFramePr>
            <a:graphicFrameLocks noGrp="1" noChangeAspect="1"/>
          </p:cNvGraphicFramePr>
          <p:nvPr>
            <p:ph sz="quarter" idx="4294967295"/>
          </p:nvPr>
        </p:nvGraphicFramePr>
        <p:xfrm>
          <a:off x="683568" y="2780928"/>
          <a:ext cx="4752975" cy="1916112"/>
        </p:xfrm>
        <a:graphic>
          <a:graphicData uri="http://schemas.openxmlformats.org/presentationml/2006/ole">
            <mc:AlternateContent xmlns:mc="http://schemas.openxmlformats.org/markup-compatibility/2006">
              <mc:Choice xmlns:v="urn:schemas-microsoft-com:vml" Requires="v">
                <p:oleObj spid="_x0000_s16387" name="Equation" r:id="rId6" imgW="1981080" imgH="711000" progId="Equation.DSMT4">
                  <p:embed/>
                </p:oleObj>
              </mc:Choice>
              <mc:Fallback>
                <p:oleObj name="Equation" r:id="rId6" imgW="1981080" imgH="711000" progId="Equation.DSMT4">
                  <p:embed/>
                  <p:pic>
                    <p:nvPicPr>
                      <p:cNvPr id="1331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2780928"/>
                        <a:ext cx="4752975" cy="19161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3317" name="Object 5"/>
          <p:cNvGraphicFramePr>
            <a:graphicFrameLocks noGrp="1" noChangeAspect="1"/>
          </p:cNvGraphicFramePr>
          <p:nvPr>
            <p:ph sz="quarter" idx="4294967295"/>
          </p:nvPr>
        </p:nvGraphicFramePr>
        <p:xfrm>
          <a:off x="4283968" y="4077072"/>
          <a:ext cx="3884612" cy="2189163"/>
        </p:xfrm>
        <a:graphic>
          <a:graphicData uri="http://schemas.openxmlformats.org/presentationml/2006/ole">
            <mc:AlternateContent xmlns:mc="http://schemas.openxmlformats.org/markup-compatibility/2006">
              <mc:Choice xmlns:v="urn:schemas-microsoft-com:vml" Requires="v">
                <p:oleObj spid="_x0000_s16388" name="Equation" r:id="rId8" imgW="1714320" imgH="965160" progId="Equation.DSMT4">
                  <p:embed/>
                </p:oleObj>
              </mc:Choice>
              <mc:Fallback>
                <p:oleObj name="Equation" r:id="rId8" imgW="1714320" imgH="965160" progId="Equation.DSMT4">
                  <p:embed/>
                  <p:pic>
                    <p:nvPicPr>
                      <p:cNvPr id="1331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3968" y="4077072"/>
                        <a:ext cx="3884612" cy="21891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67</a:t>
            </a:fld>
            <a:endParaRPr lang="es-ES"/>
          </a:p>
        </p:txBody>
      </p:sp>
      <p:sp>
        <p:nvSpPr>
          <p:cNvPr id="2" name="Marcador de pie de página 1">
            <a:extLst>
              <a:ext uri="{FF2B5EF4-FFF2-40B4-BE49-F238E27FC236}">
                <a16:creationId xmlns:a16="http://schemas.microsoft.com/office/drawing/2014/main" id="{05E1AEAF-71A5-4F30-B4F1-D17705396294}"/>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noProof="0" dirty="0"/>
              <a:t>Electrical equations</a:t>
            </a:r>
          </a:p>
        </p:txBody>
      </p:sp>
      <p:graphicFrame>
        <p:nvGraphicFramePr>
          <p:cNvPr id="14339" name="Object 3"/>
          <p:cNvGraphicFramePr>
            <a:graphicFrameLocks noGrp="1" noChangeAspect="1"/>
          </p:cNvGraphicFramePr>
          <p:nvPr>
            <p:ph sz="half" idx="4294967295"/>
          </p:nvPr>
        </p:nvGraphicFramePr>
        <p:xfrm>
          <a:off x="683568" y="1484784"/>
          <a:ext cx="4751388" cy="1968500"/>
        </p:xfrm>
        <a:graphic>
          <a:graphicData uri="http://schemas.openxmlformats.org/presentationml/2006/ole">
            <mc:AlternateContent xmlns:mc="http://schemas.openxmlformats.org/markup-compatibility/2006">
              <mc:Choice xmlns:v="urn:schemas-microsoft-com:vml" Requires="v">
                <p:oleObj spid="_x0000_s17410" name="Equation" r:id="rId4" imgW="2145960" imgH="888840" progId="Equation.DSMT4">
                  <p:embed/>
                </p:oleObj>
              </mc:Choice>
              <mc:Fallback>
                <p:oleObj name="Equation" r:id="rId4" imgW="2145960" imgH="888840" progId="Equation.DSMT4">
                  <p:embed/>
                  <p:pic>
                    <p:nvPicPr>
                      <p:cNvPr id="143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484784"/>
                        <a:ext cx="4751388" cy="1968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4340" name="Object 4"/>
          <p:cNvGraphicFramePr>
            <a:graphicFrameLocks noGrp="1" noChangeAspect="1"/>
          </p:cNvGraphicFramePr>
          <p:nvPr>
            <p:ph sz="half" idx="4294967295"/>
          </p:nvPr>
        </p:nvGraphicFramePr>
        <p:xfrm>
          <a:off x="3419872" y="3861048"/>
          <a:ext cx="5041900" cy="2481262"/>
        </p:xfrm>
        <a:graphic>
          <a:graphicData uri="http://schemas.openxmlformats.org/presentationml/2006/ole">
            <mc:AlternateContent xmlns:mc="http://schemas.openxmlformats.org/markup-compatibility/2006">
              <mc:Choice xmlns:v="urn:schemas-microsoft-com:vml" Requires="v">
                <p:oleObj spid="_x0000_s17411" name="Equation" r:id="rId6" imgW="2450880" imgH="1206360" progId="Equation.DSMT4">
                  <p:embed/>
                </p:oleObj>
              </mc:Choice>
              <mc:Fallback>
                <p:oleObj name="Equation" r:id="rId6" imgW="2450880" imgH="1206360" progId="Equation.DSMT4">
                  <p:embed/>
                  <p:pic>
                    <p:nvPicPr>
                      <p:cNvPr id="1434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3861048"/>
                        <a:ext cx="5041900" cy="24812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68</a:t>
            </a:fld>
            <a:endParaRPr lang="es-ES"/>
          </a:p>
        </p:txBody>
      </p:sp>
      <p:sp>
        <p:nvSpPr>
          <p:cNvPr id="2" name="Marcador de pie de página 1">
            <a:extLst>
              <a:ext uri="{FF2B5EF4-FFF2-40B4-BE49-F238E27FC236}">
                <a16:creationId xmlns:a16="http://schemas.microsoft.com/office/drawing/2014/main" id="{0FB375E4-8A02-4F96-B469-E318798D680F}"/>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noProof="0" dirty="0"/>
              <a:t>Electrical equations</a:t>
            </a:r>
          </a:p>
        </p:txBody>
      </p:sp>
      <mc:AlternateContent xmlns:mc="http://schemas.openxmlformats.org/markup-compatibility/2006" xmlns:a14="http://schemas.microsoft.com/office/drawing/2010/main">
        <mc:Choice Requires="a14">
          <p:sp>
            <p:nvSpPr>
              <p:cNvPr id="15364" name="Object 4"/>
              <p:cNvSpPr txBox="1">
                <a:spLocks noGrp="1"/>
              </p:cNvSpPr>
              <p:nvPr>
                <p:ph sz="half" idx="1"/>
              </p:nvPr>
            </p:nvSpPr>
            <p:spPr bwMode="auto">
              <a:xfrm>
                <a:off x="-79900" y="2790178"/>
                <a:ext cx="5592932" cy="2160588"/>
              </a:xfrm>
              <a:prstGeom prst="rect">
                <a:avLst/>
              </a:prstGeom>
              <a:noFill/>
              <a:extLst>
                <a:ext uri="{909E8E84-426E-40dd-AFC4-6F175D3DCCD1}">
                  <a14:hiddenFill xmlns="">
                    <a:solidFill>
                      <a:srgbClr val="FFFFFF"/>
                    </a:solidFill>
                  </a14:hiddenFill>
                </a:ext>
              </a:ex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𝐿</m:t>
                          </m:r>
                        </m:e>
                        <m:sub>
                          <m:r>
                            <a:rPr lang="es-ES" i="1">
                              <a:solidFill>
                                <a:srgbClr val="000000"/>
                              </a:solidFill>
                              <a:latin typeface="Cambria Math" panose="02040503050406030204" pitchFamily="18" charset="0"/>
                            </a:rPr>
                            <m:t>𝐴</m:t>
                          </m:r>
                        </m:sub>
                      </m:sSub>
                      <m:r>
                        <a:rPr lang="es-ES" i="1">
                          <a:solidFill>
                            <a:srgbClr val="000000"/>
                          </a:solidFill>
                          <a:latin typeface="Cambria Math" panose="02040503050406030204" pitchFamily="18" charset="0"/>
                        </a:rPr>
                        <m:t>=</m:t>
                      </m:r>
                      <m:sSup>
                        <m:sSupPr>
                          <m:ctrlPr>
                            <a:rPr lang="es-ES" i="1">
                              <a:solidFill>
                                <a:srgbClr val="000000"/>
                              </a:solidFill>
                              <a:latin typeface="Cambria Math" panose="02040503050406030204" pitchFamily="18" charset="0"/>
                            </a:rPr>
                          </m:ctrlPr>
                        </m:sSupPr>
                        <m:e>
                          <m:d>
                            <m:dPr>
                              <m:ctrlPr>
                                <a:rPr lang="es-ES" i="1">
                                  <a:solidFill>
                                    <a:srgbClr val="000000"/>
                                  </a:solidFill>
                                  <a:latin typeface="Cambria Math" panose="02040503050406030204" pitchFamily="18" charset="0"/>
                                </a:rPr>
                              </m:ctrlPr>
                            </m:dPr>
                            <m:e>
                              <m:f>
                                <m:fPr>
                                  <m:ctrlPr>
                                    <a:rPr lang="es-ES" i="1">
                                      <a:solidFill>
                                        <a:srgbClr val="000000"/>
                                      </a:solidFill>
                                      <a:latin typeface="Cambria Math" panose="02040503050406030204" pitchFamily="18" charset="0"/>
                                    </a:rPr>
                                  </m:ctrlPr>
                                </m:fPr>
                                <m:num>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𝑁</m:t>
                                      </m:r>
                                    </m:e>
                                    <m:sub>
                                      <m:r>
                                        <a:rPr lang="es-ES" i="1">
                                          <a:solidFill>
                                            <a:srgbClr val="000000"/>
                                          </a:solidFill>
                                          <a:latin typeface="Cambria Math" panose="02040503050406030204" pitchFamily="18" charset="0"/>
                                        </a:rPr>
                                        <m:t>𝑠</m:t>
                                      </m:r>
                                    </m:sub>
                                  </m:sSub>
                                </m:num>
                                <m:den>
                                  <m:r>
                                    <a:rPr lang="es-ES" i="1">
                                      <a:solidFill>
                                        <a:srgbClr val="000000"/>
                                      </a:solidFill>
                                      <a:latin typeface="Cambria Math" panose="02040503050406030204" pitchFamily="18" charset="0"/>
                                    </a:rPr>
                                    <m:t>2</m:t>
                                  </m:r>
                                </m:den>
                              </m:f>
                            </m:e>
                          </m:d>
                        </m:e>
                        <m:sup>
                          <m:r>
                            <a:rPr lang="es-ES" i="1">
                              <a:solidFill>
                                <a:srgbClr val="000000"/>
                              </a:solidFill>
                              <a:latin typeface="Cambria Math" panose="02040503050406030204" pitchFamily="18" charset="0"/>
                            </a:rPr>
                            <m:t>2</m:t>
                          </m:r>
                        </m:sup>
                      </m:sSup>
                      <m:r>
                        <a:rPr lang="es-ES" i="1">
                          <a:solidFill>
                            <a:srgbClr val="000000"/>
                          </a:solidFill>
                          <a:latin typeface="Cambria Math" panose="02040503050406030204" pitchFamily="18" charset="0"/>
                        </a:rPr>
                        <m:t>𝜋</m:t>
                      </m:r>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𝜇</m:t>
                          </m:r>
                        </m:e>
                        <m:sub>
                          <m:r>
                            <a:rPr lang="es-ES" i="1">
                              <a:solidFill>
                                <a:srgbClr val="000000"/>
                              </a:solidFill>
                              <a:latin typeface="Cambria Math" panose="02040503050406030204" pitchFamily="18" charset="0"/>
                            </a:rPr>
                            <m:t>0</m:t>
                          </m:r>
                        </m:sub>
                      </m:sSub>
                      <m:r>
                        <a:rPr lang="es-ES" i="1">
                          <a:solidFill>
                            <a:srgbClr val="000000"/>
                          </a:solidFill>
                          <a:latin typeface="Cambria Math" panose="02040503050406030204" pitchFamily="18" charset="0"/>
                        </a:rPr>
                        <m:t>𝑟𝑙</m:t>
                      </m:r>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𝜀</m:t>
                          </m:r>
                        </m:e>
                        <m:sub>
                          <m:r>
                            <a:rPr lang="es-ES" i="1">
                              <a:solidFill>
                                <a:srgbClr val="000000"/>
                              </a:solidFill>
                              <a:latin typeface="Cambria Math" panose="02040503050406030204" pitchFamily="18" charset="0"/>
                            </a:rPr>
                            <m:t>1</m:t>
                          </m:r>
                        </m:sub>
                      </m:sSub>
                    </m:oMath>
                    <m:oMath xmlns:m="http://schemas.openxmlformats.org/officeDocument/2006/math">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𝐿</m:t>
                          </m:r>
                        </m:e>
                        <m:sub>
                          <m:r>
                            <a:rPr lang="es-ES" i="1">
                              <a:solidFill>
                                <a:srgbClr val="000000"/>
                              </a:solidFill>
                              <a:latin typeface="Cambria Math" panose="02040503050406030204" pitchFamily="18" charset="0"/>
                            </a:rPr>
                            <m:t>𝐵</m:t>
                          </m:r>
                        </m:sub>
                      </m:sSub>
                      <m:r>
                        <a:rPr lang="es-ES" i="1">
                          <a:solidFill>
                            <a:srgbClr val="000000"/>
                          </a:solidFill>
                          <a:latin typeface="Cambria Math" panose="02040503050406030204" pitchFamily="18" charset="0"/>
                        </a:rPr>
                        <m:t>=</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2</m:t>
                          </m:r>
                        </m:den>
                      </m:f>
                      <m:sSup>
                        <m:sSupPr>
                          <m:ctrlPr>
                            <a:rPr lang="es-ES" i="1">
                              <a:solidFill>
                                <a:srgbClr val="000000"/>
                              </a:solidFill>
                              <a:latin typeface="Cambria Math" panose="02040503050406030204" pitchFamily="18" charset="0"/>
                            </a:rPr>
                          </m:ctrlPr>
                        </m:sSupPr>
                        <m:e>
                          <m:d>
                            <m:dPr>
                              <m:ctrlPr>
                                <a:rPr lang="es-ES" i="1">
                                  <a:solidFill>
                                    <a:srgbClr val="000000"/>
                                  </a:solidFill>
                                  <a:latin typeface="Cambria Math" panose="02040503050406030204" pitchFamily="18" charset="0"/>
                                </a:rPr>
                              </m:ctrlPr>
                            </m:dPr>
                            <m:e>
                              <m:f>
                                <m:fPr>
                                  <m:ctrlPr>
                                    <a:rPr lang="es-ES" i="1">
                                      <a:solidFill>
                                        <a:srgbClr val="000000"/>
                                      </a:solidFill>
                                      <a:latin typeface="Cambria Math" panose="02040503050406030204" pitchFamily="18" charset="0"/>
                                    </a:rPr>
                                  </m:ctrlPr>
                                </m:fPr>
                                <m:num>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𝑁</m:t>
                                      </m:r>
                                    </m:e>
                                    <m:sub>
                                      <m:r>
                                        <a:rPr lang="es-ES" i="1">
                                          <a:solidFill>
                                            <a:srgbClr val="000000"/>
                                          </a:solidFill>
                                          <a:latin typeface="Cambria Math" panose="02040503050406030204" pitchFamily="18" charset="0"/>
                                        </a:rPr>
                                        <m:t>𝑠</m:t>
                                      </m:r>
                                    </m:sub>
                                  </m:sSub>
                                </m:num>
                                <m:den>
                                  <m:r>
                                    <a:rPr lang="es-ES" i="1">
                                      <a:solidFill>
                                        <a:srgbClr val="000000"/>
                                      </a:solidFill>
                                      <a:latin typeface="Cambria Math" panose="02040503050406030204" pitchFamily="18" charset="0"/>
                                    </a:rPr>
                                    <m:t>2</m:t>
                                  </m:r>
                                </m:den>
                              </m:f>
                            </m:e>
                          </m:d>
                        </m:e>
                        <m:sup>
                          <m:r>
                            <a:rPr lang="es-ES" i="1">
                              <a:solidFill>
                                <a:srgbClr val="000000"/>
                              </a:solidFill>
                              <a:latin typeface="Cambria Math" panose="02040503050406030204" pitchFamily="18" charset="0"/>
                            </a:rPr>
                            <m:t>2</m:t>
                          </m:r>
                        </m:sup>
                      </m:sSup>
                      <m:r>
                        <a:rPr lang="es-ES" i="1">
                          <a:solidFill>
                            <a:srgbClr val="000000"/>
                          </a:solidFill>
                          <a:latin typeface="Cambria Math" panose="02040503050406030204" pitchFamily="18" charset="0"/>
                        </a:rPr>
                        <m:t>𝜋</m:t>
                      </m:r>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𝜇</m:t>
                          </m:r>
                        </m:e>
                        <m:sub>
                          <m:r>
                            <a:rPr lang="es-ES" i="1">
                              <a:solidFill>
                                <a:srgbClr val="000000"/>
                              </a:solidFill>
                              <a:latin typeface="Cambria Math" panose="02040503050406030204" pitchFamily="18" charset="0"/>
                            </a:rPr>
                            <m:t>0</m:t>
                          </m:r>
                        </m:sub>
                      </m:sSub>
                      <m:r>
                        <a:rPr lang="es-ES" i="1">
                          <a:solidFill>
                            <a:srgbClr val="000000"/>
                          </a:solidFill>
                          <a:latin typeface="Cambria Math" panose="02040503050406030204" pitchFamily="18" charset="0"/>
                        </a:rPr>
                        <m:t>𝑟𝑙</m:t>
                      </m:r>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𝜀</m:t>
                          </m:r>
                        </m:e>
                        <m:sub>
                          <m:r>
                            <a:rPr lang="es-ES" i="1">
                              <a:solidFill>
                                <a:srgbClr val="000000"/>
                              </a:solidFill>
                              <a:latin typeface="Cambria Math" panose="02040503050406030204" pitchFamily="18" charset="0"/>
                            </a:rPr>
                            <m:t>2</m:t>
                          </m:r>
                        </m:sub>
                      </m:sSub>
                    </m:oMath>
                    <m:oMath xmlns:m="http://schemas.openxmlformats.org/officeDocument/2006/math">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𝜀</m:t>
                          </m:r>
                        </m:e>
                        <m:sub>
                          <m:r>
                            <a:rPr lang="es-ES" i="1">
                              <a:solidFill>
                                <a:srgbClr val="000000"/>
                              </a:solidFill>
                              <a:latin typeface="Cambria Math" panose="02040503050406030204" pitchFamily="18" charset="0"/>
                            </a:rPr>
                            <m:t>1</m:t>
                          </m:r>
                        </m:sub>
                      </m:sSub>
                      <m:r>
                        <a:rPr lang="es-ES" i="1">
                          <a:solidFill>
                            <a:srgbClr val="000000"/>
                          </a:solidFill>
                          <a:latin typeface="Cambria Math" panose="02040503050406030204" pitchFamily="18" charset="0"/>
                        </a:rPr>
                        <m:t>=</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2</m:t>
                          </m:r>
                        </m:den>
                      </m:f>
                      <m:d>
                        <m:dPr>
                          <m:ctrlPr>
                            <a:rPr lang="es-ES" i="1">
                              <a:solidFill>
                                <a:srgbClr val="000000"/>
                              </a:solidFill>
                              <a:latin typeface="Cambria Math" panose="02040503050406030204" pitchFamily="18" charset="0"/>
                            </a:rPr>
                          </m:ctrlPr>
                        </m:dPr>
                        <m:e>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𝑔</m:t>
                                  </m:r>
                                </m:e>
                                <m:sub>
                                  <m:func>
                                    <m:funcPr>
                                      <m:ctrlPr>
                                        <a:rPr lang="es-ES" i="1">
                                          <a:solidFill>
                                            <a:srgbClr val="000000"/>
                                          </a:solidFill>
                                          <a:latin typeface="Cambria Math" panose="02040503050406030204" pitchFamily="18" charset="0"/>
                                        </a:rPr>
                                      </m:ctrlPr>
                                    </m:funcPr>
                                    <m:fName>
                                      <m:r>
                                        <m:rPr>
                                          <m:sty m:val="p"/>
                                        </m:rPr>
                                        <a:rPr lang="es-ES" i="0">
                                          <a:solidFill>
                                            <a:srgbClr val="000000"/>
                                          </a:solidFill>
                                          <a:latin typeface="Cambria Math" panose="02040503050406030204" pitchFamily="18" charset="0"/>
                                        </a:rPr>
                                        <m:t>min</m:t>
                                      </m:r>
                                    </m:fName>
                                    <m:e/>
                                  </m:func>
                                </m:sub>
                              </m:sSub>
                            </m:den>
                          </m:f>
                          <m:r>
                            <a:rPr lang="es-ES" i="1">
                              <a:solidFill>
                                <a:srgbClr val="000000"/>
                              </a:solidFill>
                              <a:latin typeface="Cambria Math" panose="02040503050406030204" pitchFamily="18" charset="0"/>
                            </a:rPr>
                            <m:t>+</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𝑔</m:t>
                                  </m:r>
                                </m:e>
                                <m:sub>
                                  <m:func>
                                    <m:funcPr>
                                      <m:ctrlPr>
                                        <a:rPr lang="es-ES" i="1">
                                          <a:solidFill>
                                            <a:srgbClr val="000000"/>
                                          </a:solidFill>
                                          <a:latin typeface="Cambria Math" panose="02040503050406030204" pitchFamily="18" charset="0"/>
                                        </a:rPr>
                                      </m:ctrlPr>
                                    </m:funcPr>
                                    <m:fName>
                                      <m:r>
                                        <m:rPr>
                                          <m:sty m:val="p"/>
                                        </m:rPr>
                                        <a:rPr lang="es-ES" i="0">
                                          <a:solidFill>
                                            <a:srgbClr val="000000"/>
                                          </a:solidFill>
                                          <a:latin typeface="Cambria Math" panose="02040503050406030204" pitchFamily="18" charset="0"/>
                                        </a:rPr>
                                        <m:t>max</m:t>
                                      </m:r>
                                    </m:fName>
                                    <m:e/>
                                  </m:func>
                                </m:sub>
                              </m:sSub>
                            </m:den>
                          </m:f>
                        </m:e>
                      </m:d>
                      <m:r>
                        <m:rPr>
                          <m:nor/>
                        </m:rPr>
                        <a:rPr lang="es-ES" i="0">
                          <a:solidFill>
                            <a:srgbClr val="000000"/>
                          </a:solidFill>
                          <a:latin typeface="Cambria Math" panose="02040503050406030204" pitchFamily="18" charset="0"/>
                        </a:rPr>
                        <m:t>;   </m:t>
                      </m:r>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𝜀</m:t>
                          </m:r>
                        </m:e>
                        <m:sub>
                          <m:r>
                            <a:rPr lang="es-ES" i="1">
                              <a:solidFill>
                                <a:srgbClr val="000000"/>
                              </a:solidFill>
                              <a:latin typeface="Cambria Math" panose="02040503050406030204" pitchFamily="18" charset="0"/>
                            </a:rPr>
                            <m:t>2</m:t>
                          </m:r>
                        </m:sub>
                      </m:sSub>
                      <m:r>
                        <a:rPr lang="es-ES" i="1">
                          <a:solidFill>
                            <a:srgbClr val="000000"/>
                          </a:solidFill>
                          <a:latin typeface="Cambria Math" panose="02040503050406030204" pitchFamily="18" charset="0"/>
                        </a:rPr>
                        <m:t>=</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2</m:t>
                          </m:r>
                        </m:den>
                      </m:f>
                      <m:d>
                        <m:dPr>
                          <m:ctrlPr>
                            <a:rPr lang="es-ES" i="1">
                              <a:solidFill>
                                <a:srgbClr val="000000"/>
                              </a:solidFill>
                              <a:latin typeface="Cambria Math" panose="02040503050406030204" pitchFamily="18" charset="0"/>
                            </a:rPr>
                          </m:ctrlPr>
                        </m:dPr>
                        <m:e>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𝑔</m:t>
                                  </m:r>
                                </m:e>
                                <m:sub>
                                  <m:func>
                                    <m:funcPr>
                                      <m:ctrlPr>
                                        <a:rPr lang="es-ES" i="1">
                                          <a:solidFill>
                                            <a:srgbClr val="000000"/>
                                          </a:solidFill>
                                          <a:latin typeface="Cambria Math" panose="02040503050406030204" pitchFamily="18" charset="0"/>
                                        </a:rPr>
                                      </m:ctrlPr>
                                    </m:funcPr>
                                    <m:fName>
                                      <m:r>
                                        <m:rPr>
                                          <m:sty m:val="p"/>
                                        </m:rPr>
                                        <a:rPr lang="es-ES" i="0">
                                          <a:solidFill>
                                            <a:srgbClr val="000000"/>
                                          </a:solidFill>
                                          <a:latin typeface="Cambria Math" panose="02040503050406030204" pitchFamily="18" charset="0"/>
                                        </a:rPr>
                                        <m:t>min</m:t>
                                      </m:r>
                                    </m:fName>
                                    <m:e/>
                                  </m:func>
                                </m:sub>
                              </m:sSub>
                            </m:den>
                          </m:f>
                          <m:r>
                            <a:rPr lang="es-ES" i="1">
                              <a:solidFill>
                                <a:srgbClr val="000000"/>
                              </a:solidFill>
                              <a:latin typeface="Cambria Math" panose="02040503050406030204" pitchFamily="18" charset="0"/>
                            </a:rPr>
                            <m:t>−</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𝑔</m:t>
                                  </m:r>
                                </m:e>
                                <m:sub>
                                  <m:func>
                                    <m:funcPr>
                                      <m:ctrlPr>
                                        <a:rPr lang="es-ES" i="1">
                                          <a:solidFill>
                                            <a:srgbClr val="000000"/>
                                          </a:solidFill>
                                          <a:latin typeface="Cambria Math" panose="02040503050406030204" pitchFamily="18" charset="0"/>
                                        </a:rPr>
                                      </m:ctrlPr>
                                    </m:funcPr>
                                    <m:fName>
                                      <m:r>
                                        <m:rPr>
                                          <m:sty m:val="p"/>
                                        </m:rPr>
                                        <a:rPr lang="es-ES" i="0">
                                          <a:solidFill>
                                            <a:srgbClr val="000000"/>
                                          </a:solidFill>
                                          <a:latin typeface="Cambria Math" panose="02040503050406030204" pitchFamily="18" charset="0"/>
                                        </a:rPr>
                                        <m:t>max</m:t>
                                      </m:r>
                                    </m:fName>
                                    <m:e/>
                                  </m:func>
                                </m:sub>
                              </m:sSub>
                            </m:den>
                          </m:f>
                        </m:e>
                      </m:d>
                    </m:oMath>
                  </m:oMathPara>
                </a14:m>
                <a:endParaRPr lang="es-ES" dirty="0"/>
              </a:p>
            </p:txBody>
          </p:sp>
        </mc:Choice>
        <mc:Fallback xmlns="">
          <p:sp>
            <p:nvSpPr>
              <p:cNvPr id="15364" name="Object 4"/>
              <p:cNvSpPr txBox="1">
                <a:spLocks noRot="1" noChangeAspect="1" noMove="1" noResize="1" noEditPoints="1" noAdjustHandles="1" noChangeArrowheads="1" noChangeShapeType="1" noTextEdit="1"/>
              </p:cNvSpPr>
              <p:nvPr>
                <p:ph sz="half" idx="1"/>
              </p:nvPr>
            </p:nvSpPr>
            <p:spPr bwMode="auto">
              <a:xfrm>
                <a:off x="-79900" y="2790178"/>
                <a:ext cx="5592932" cy="2160588"/>
              </a:xfrm>
              <a:prstGeom prst="rect">
                <a:avLst/>
              </a:prstGeom>
              <a:blipFill>
                <a:blip r:embed="rId3"/>
                <a:stretch>
                  <a:fillRect/>
                </a:stretch>
              </a:blipFill>
              <a:extLst>
                <a:ext uri="{909E8E84-426E-40dd-AFC4-6F175D3DCCD1}">
                  <a14:hiddenFill xmlns:a14="http://schemas.microsoft.com/office/drawing/2010/main" xmlns="">
                    <a:solidFill>
                      <a:srgbClr val="FFFFFF"/>
                    </a:solidFill>
                  </a14:hiddenFill>
                </a:ext>
              </a:extLst>
            </p:spPr>
            <p:txBody>
              <a:bodyPr/>
              <a:lstStyle/>
              <a:p>
                <a:r>
                  <a:rPr lang="es-ES">
                    <a:noFill/>
                  </a:rPr>
                  <a:t> </a:t>
                </a:r>
              </a:p>
            </p:txBody>
          </p:sp>
        </mc:Fallback>
      </mc:AlternateContent>
      <p:pic>
        <p:nvPicPr>
          <p:cNvPr id="15367" name="Picture 7"/>
          <p:cNvPicPr>
            <a:picLocks noGrp="1" noChangeAspect="1" noChangeArrowheads="1"/>
          </p:cNvPicPr>
          <p:nvPr>
            <p:ph sz="half" idx="2"/>
          </p:nvPr>
        </p:nvPicPr>
        <p:blipFill>
          <a:blip r:embed="rId4" cstate="print"/>
          <a:stretch>
            <a:fillRect/>
          </a:stretch>
        </p:blipFill>
        <p:spPr>
          <a:xfrm>
            <a:off x="4860032" y="2060848"/>
            <a:ext cx="3900896" cy="3384376"/>
          </a:xfr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69</a:t>
            </a:fld>
            <a:endParaRPr lang="es-ES"/>
          </a:p>
        </p:txBody>
      </p:sp>
      <p:sp>
        <p:nvSpPr>
          <p:cNvPr id="2" name="Marcador de pie de página 1">
            <a:extLst>
              <a:ext uri="{FF2B5EF4-FFF2-40B4-BE49-F238E27FC236}">
                <a16:creationId xmlns:a16="http://schemas.microsoft.com/office/drawing/2014/main" id="{1EA78366-EC28-4722-998B-F9A67355503F}"/>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EBA58-F8E9-4CEA-A050-417E81C7A8F0}"/>
              </a:ext>
            </a:extLst>
          </p:cNvPr>
          <p:cNvSpPr>
            <a:spLocks noGrp="1"/>
          </p:cNvSpPr>
          <p:nvPr>
            <p:ph type="title"/>
          </p:nvPr>
        </p:nvSpPr>
        <p:spPr/>
        <p:txBody>
          <a:bodyPr/>
          <a:lstStyle/>
          <a:p>
            <a:r>
              <a:rPr lang="en-GB" noProof="0" dirty="0"/>
              <a:t>Forces in a vehicle</a:t>
            </a:r>
          </a:p>
        </p:txBody>
      </p:sp>
      <p:sp>
        <p:nvSpPr>
          <p:cNvPr id="4" name="Marcador de número de diapositiva 3">
            <a:extLst>
              <a:ext uri="{FF2B5EF4-FFF2-40B4-BE49-F238E27FC236}">
                <a16:creationId xmlns:a16="http://schemas.microsoft.com/office/drawing/2014/main" id="{16E367F6-FE66-4514-9062-63B2634496B0}"/>
              </a:ext>
            </a:extLst>
          </p:cNvPr>
          <p:cNvSpPr>
            <a:spLocks noGrp="1"/>
          </p:cNvSpPr>
          <p:nvPr>
            <p:ph type="sldNum" sz="quarter" idx="12"/>
          </p:nvPr>
        </p:nvSpPr>
        <p:spPr/>
        <p:txBody>
          <a:bodyPr/>
          <a:lstStyle/>
          <a:p>
            <a:fld id="{2739DF3F-EA59-48BB-8077-1FD00010D04E}" type="slidenum">
              <a:rPr lang="es-ES" smtClean="0"/>
              <a:pPr/>
              <a:t>7</a:t>
            </a:fld>
            <a:endParaRPr lang="es-ES"/>
          </a:p>
        </p:txBody>
      </p:sp>
      <p:sp>
        <p:nvSpPr>
          <p:cNvPr id="5" name="Marcador de contenido 8">
            <a:extLst>
              <a:ext uri="{FF2B5EF4-FFF2-40B4-BE49-F238E27FC236}">
                <a16:creationId xmlns:a16="http://schemas.microsoft.com/office/drawing/2014/main" id="{3157EBFF-0791-4DF0-9953-C4C847B5107B}"/>
              </a:ext>
            </a:extLst>
          </p:cNvPr>
          <p:cNvSpPr txBox="1">
            <a:spLocks/>
          </p:cNvSpPr>
          <p:nvPr/>
        </p:nvSpPr>
        <p:spPr>
          <a:xfrm>
            <a:off x="353381" y="4383534"/>
            <a:ext cx="4474840" cy="200265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a:t>
            </a:r>
            <a:r>
              <a:rPr lang="en-US" baseline="-25000"/>
              <a:t>a</a:t>
            </a:r>
            <a:r>
              <a:rPr lang="en-US"/>
              <a:t>: aerodynamical drag</a:t>
            </a:r>
          </a:p>
          <a:p>
            <a:r>
              <a:rPr lang="en-US"/>
              <a:t>F</a:t>
            </a:r>
            <a:r>
              <a:rPr lang="en-US" baseline="-25000"/>
              <a:t>r</a:t>
            </a:r>
            <a:r>
              <a:rPr lang="en-US"/>
              <a:t>: Rolling friction</a:t>
            </a:r>
          </a:p>
          <a:p>
            <a:r>
              <a:rPr lang="en-US"/>
              <a:t>F</a:t>
            </a:r>
            <a:r>
              <a:rPr lang="en-US" baseline="-25000"/>
              <a:t>g</a:t>
            </a:r>
            <a:r>
              <a:rPr lang="en-US"/>
              <a:t>: weight</a:t>
            </a:r>
          </a:p>
          <a:p>
            <a:r>
              <a:rPr lang="en-US" b="1"/>
              <a:t>F</a:t>
            </a:r>
            <a:r>
              <a:rPr lang="en-US" b="1" baseline="-25000"/>
              <a:t>t</a:t>
            </a:r>
            <a:r>
              <a:rPr lang="en-US" b="1"/>
              <a:t>: tractive force</a:t>
            </a:r>
          </a:p>
          <a:p>
            <a:endParaRPr lang="es-ES" dirty="0"/>
          </a:p>
        </p:txBody>
      </p:sp>
      <p:pic>
        <p:nvPicPr>
          <p:cNvPr id="6" name="5 Imagen" descr="Fig26.jpg">
            <a:extLst>
              <a:ext uri="{FF2B5EF4-FFF2-40B4-BE49-F238E27FC236}">
                <a16:creationId xmlns:a16="http://schemas.microsoft.com/office/drawing/2014/main" id="{0B1590A3-E8EE-41DC-810E-E0AB9131A8F5}"/>
              </a:ext>
            </a:extLst>
          </p:cNvPr>
          <p:cNvPicPr>
            <a:picLocks noChangeAspect="1"/>
          </p:cNvPicPr>
          <p:nvPr/>
        </p:nvPicPr>
        <p:blipFill>
          <a:blip r:embed="rId2" cstate="print"/>
          <a:stretch>
            <a:fillRect/>
          </a:stretch>
        </p:blipFill>
        <p:spPr>
          <a:xfrm>
            <a:off x="250541" y="1417638"/>
            <a:ext cx="4680520" cy="2939621"/>
          </a:xfrm>
          <a:prstGeom prst="rect">
            <a:avLst/>
          </a:prstGeom>
        </p:spPr>
      </p:pic>
      <p:pic>
        <p:nvPicPr>
          <p:cNvPr id="7" name="Picture 8" descr="Resultat d'imatges per a &quot;tesla model 3&quot;">
            <a:extLst>
              <a:ext uri="{FF2B5EF4-FFF2-40B4-BE49-F238E27FC236}">
                <a16:creationId xmlns:a16="http://schemas.microsoft.com/office/drawing/2014/main" id="{3EDAB354-7900-4AD6-87CA-CCB7CA7CC9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3161" y="1705670"/>
            <a:ext cx="3650298" cy="22814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Object 2">
                <a:extLst>
                  <a:ext uri="{FF2B5EF4-FFF2-40B4-BE49-F238E27FC236}">
                    <a16:creationId xmlns:a16="http://schemas.microsoft.com/office/drawing/2014/main" id="{B2D79B12-0819-4780-9A89-B04450190148}"/>
                  </a:ext>
                </a:extLst>
              </p:cNvPr>
              <p:cNvSpPr txBox="1"/>
              <p:nvPr/>
            </p:nvSpPr>
            <p:spPr bwMode="auto">
              <a:xfrm>
                <a:off x="4768297" y="4915179"/>
                <a:ext cx="4022322" cy="576263"/>
              </a:xfrm>
              <a:prstGeom prst="rect">
                <a:avLst/>
              </a:prstGeom>
              <a:noFill/>
              <a:extLst>
                <a:ext uri="{909E8E84-426E-40dd-AFC4-6F175D3DCCD1}">
                  <a14:hiddenFill xmlns="">
                    <a:solidFill>
                      <a:srgbClr val="FFFFFF"/>
                    </a:solidFill>
                  </a14:hiddenFill>
                </a:ext>
              </a:extLst>
            </p:spPr>
            <p:txBody>
              <a:bodyPr>
                <a:noAutofit/>
              </a:bodyPr>
              <a:lstStyle/>
              <a:p>
                <a:r>
                  <a:rPr lang="es-ES" sz="2800" dirty="0">
                    <a:solidFill>
                      <a:srgbClr val="000000"/>
                    </a:solidFill>
                  </a:rPr>
                  <a:t>m</a:t>
                </a:r>
                <a14:m>
                  <m:oMath xmlns:m="http://schemas.openxmlformats.org/officeDocument/2006/math">
                    <m:r>
                      <a:rPr lang="es-ES" sz="2800" i="1" smtClean="0">
                        <a:solidFill>
                          <a:srgbClr val="000000"/>
                        </a:solidFill>
                        <a:latin typeface="Cambria Math" panose="02040503050406030204" pitchFamily="18" charset="0"/>
                      </a:rPr>
                      <m:t>𝑎</m:t>
                    </m:r>
                    <m:r>
                      <a:rPr lang="es-ES" sz="2800" i="1" smtClean="0">
                        <a:solidFill>
                          <a:srgbClr val="000000"/>
                        </a:solidFill>
                        <a:latin typeface="Cambria Math" panose="02040503050406030204" pitchFamily="18" charset="0"/>
                      </a:rPr>
                      <m:t>=</m:t>
                    </m:r>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i="1">
                            <a:solidFill>
                              <a:srgbClr val="000000"/>
                            </a:solidFill>
                            <a:latin typeface="Cambria Math" panose="02040503050406030204" pitchFamily="18" charset="0"/>
                          </a:rPr>
                          <m:t>𝑡</m:t>
                        </m:r>
                      </m:sub>
                    </m:sSub>
                    <m:r>
                      <a:rPr lang="es-ES" sz="2800" i="1">
                        <a:solidFill>
                          <a:srgbClr val="000000"/>
                        </a:solidFill>
                        <a:latin typeface="Cambria Math" panose="02040503050406030204" pitchFamily="18" charset="0"/>
                      </a:rPr>
                      <m:t>−</m:t>
                    </m:r>
                    <m:d>
                      <m:dPr>
                        <m:ctrlPr>
                          <a:rPr lang="es-ES" sz="2800" i="1">
                            <a:solidFill>
                              <a:srgbClr val="000000"/>
                            </a:solidFill>
                            <a:latin typeface="Cambria Math" panose="02040503050406030204" pitchFamily="18" charset="0"/>
                          </a:rPr>
                        </m:ctrlPr>
                      </m:dPr>
                      <m:e>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b="0" i="1" smtClean="0">
                                <a:solidFill>
                                  <a:srgbClr val="000000"/>
                                </a:solidFill>
                                <a:latin typeface="Cambria Math" panose="02040503050406030204" pitchFamily="18" charset="0"/>
                              </a:rPr>
                              <m:t>𝑎</m:t>
                            </m:r>
                          </m:sub>
                        </m:sSub>
                        <m:r>
                          <a:rPr lang="es-ES" sz="2800" i="1">
                            <a:solidFill>
                              <a:srgbClr val="000000"/>
                            </a:solidFill>
                            <a:latin typeface="Cambria Math" panose="02040503050406030204" pitchFamily="18" charset="0"/>
                          </a:rPr>
                          <m:t>+</m:t>
                        </m:r>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i="1">
                                <a:solidFill>
                                  <a:srgbClr val="000000"/>
                                </a:solidFill>
                                <a:latin typeface="Cambria Math" panose="02040503050406030204" pitchFamily="18" charset="0"/>
                              </a:rPr>
                              <m:t>𝑟</m:t>
                            </m:r>
                          </m:sub>
                        </m:sSub>
                        <m:r>
                          <a:rPr lang="es-ES" sz="2800" i="1">
                            <a:solidFill>
                              <a:srgbClr val="000000"/>
                            </a:solidFill>
                            <a:latin typeface="Cambria Math" panose="02040503050406030204" pitchFamily="18" charset="0"/>
                          </a:rPr>
                          <m:t>+</m:t>
                        </m:r>
                        <m:sSub>
                          <m:sSubPr>
                            <m:ctrlPr>
                              <a:rPr lang="es-ES" sz="2800" i="1">
                                <a:solidFill>
                                  <a:srgbClr val="000000"/>
                                </a:solidFill>
                                <a:latin typeface="Cambria Math" panose="02040503050406030204" pitchFamily="18" charset="0"/>
                              </a:rPr>
                            </m:ctrlPr>
                          </m:sSubPr>
                          <m:e>
                            <m:r>
                              <a:rPr lang="es-ES" sz="2800" i="1">
                                <a:solidFill>
                                  <a:srgbClr val="000000"/>
                                </a:solidFill>
                                <a:latin typeface="Cambria Math" panose="02040503050406030204" pitchFamily="18" charset="0"/>
                              </a:rPr>
                              <m:t>𝐹</m:t>
                            </m:r>
                          </m:e>
                          <m:sub>
                            <m:r>
                              <a:rPr lang="es-ES" sz="2800" i="1">
                                <a:solidFill>
                                  <a:srgbClr val="000000"/>
                                </a:solidFill>
                                <a:latin typeface="Cambria Math" panose="02040503050406030204" pitchFamily="18" charset="0"/>
                              </a:rPr>
                              <m:t>𝑔</m:t>
                            </m:r>
                          </m:sub>
                        </m:sSub>
                      </m:e>
                    </m:d>
                  </m:oMath>
                </a14:m>
                <a:endParaRPr lang="es-ES" sz="2800" dirty="0"/>
              </a:p>
            </p:txBody>
          </p:sp>
        </mc:Choice>
        <mc:Fallback xmlns="">
          <p:sp>
            <p:nvSpPr>
              <p:cNvPr id="8" name="Object 2">
                <a:extLst>
                  <a:ext uri="{FF2B5EF4-FFF2-40B4-BE49-F238E27FC236}">
                    <a16:creationId xmlns:a16="http://schemas.microsoft.com/office/drawing/2014/main" id="{B2D79B12-0819-4780-9A89-B04450190148}"/>
                  </a:ext>
                </a:extLst>
              </p:cNvPr>
              <p:cNvSpPr txBox="1">
                <a:spLocks noRot="1" noChangeAspect="1" noMove="1" noResize="1" noEditPoints="1" noAdjustHandles="1" noChangeArrowheads="1" noChangeShapeType="1" noTextEdit="1"/>
              </p:cNvSpPr>
              <p:nvPr/>
            </p:nvSpPr>
            <p:spPr bwMode="auto">
              <a:xfrm>
                <a:off x="4768297" y="4915179"/>
                <a:ext cx="4022322" cy="576263"/>
              </a:xfrm>
              <a:prstGeom prst="rect">
                <a:avLst/>
              </a:prstGeom>
              <a:blipFill>
                <a:blip r:embed="rId4"/>
                <a:stretch>
                  <a:fillRect l="-3030" t="-4211" b="-25263"/>
                </a:stretch>
              </a:blipFill>
              <a:extLst>
                <a:ext uri="{909E8E84-426E-40dd-AFC4-6F175D3DCCD1}">
                  <a14:hiddenFill xmlns="" xmlns:a14="http://schemas.microsoft.com/office/drawing/2010/main">
                    <a:solidFill>
                      <a:srgbClr val="FFFFFF"/>
                    </a:solidFill>
                  </a14:hiddenFill>
                </a:ext>
              </a:extLst>
            </p:spPr>
            <p:txBody>
              <a:bodyPr/>
              <a:lstStyle/>
              <a:p>
                <a:r>
                  <a:rPr lang="es-ES">
                    <a:noFill/>
                  </a:rPr>
                  <a:t> </a:t>
                </a:r>
              </a:p>
            </p:txBody>
          </p:sp>
        </mc:Fallback>
      </mc:AlternateContent>
      <p:sp>
        <p:nvSpPr>
          <p:cNvPr id="3" name="Marcador de pie de página 2">
            <a:extLst>
              <a:ext uri="{FF2B5EF4-FFF2-40B4-BE49-F238E27FC236}">
                <a16:creationId xmlns:a16="http://schemas.microsoft.com/office/drawing/2014/main" id="{3E6EB564-7CA1-4D6F-A964-C026DFB79F2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4000603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noProof="0" dirty="0"/>
              <a:t>Classification of PMSM</a:t>
            </a:r>
          </a:p>
        </p:txBody>
      </p:sp>
      <p:pic>
        <p:nvPicPr>
          <p:cNvPr id="7174" name="Picture 6"/>
          <p:cNvPicPr>
            <a:picLocks noGrp="1" noChangeAspect="1" noChangeArrowheads="1"/>
          </p:cNvPicPr>
          <p:nvPr>
            <p:ph idx="1"/>
          </p:nvPr>
        </p:nvPicPr>
        <p:blipFill>
          <a:blip r:embed="rId3" cstate="print"/>
          <a:stretch>
            <a:fillRect/>
          </a:stretch>
        </p:blipFill>
        <p:spPr>
          <a:xfrm>
            <a:off x="119074" y="1333866"/>
            <a:ext cx="8567726" cy="3312368"/>
          </a:xfr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70</a:t>
            </a:fld>
            <a:endParaRPr lang="es-ES"/>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29E3188F-73DF-474E-BC97-135D19F82EA2}"/>
                  </a:ext>
                </a:extLst>
              </p:cNvPr>
              <p:cNvSpPr txBox="1">
                <a:spLocks/>
              </p:cNvSpPr>
              <p:nvPr/>
            </p:nvSpPr>
            <p:spPr bwMode="auto">
              <a:xfrm>
                <a:off x="1451910" y="4549868"/>
                <a:ext cx="6240179" cy="2160588"/>
              </a:xfrm>
              <a:prstGeom prst="rect">
                <a:avLst/>
              </a:prstGeom>
              <a:noFill/>
              <a:extLst>
                <a:ext uri="{909E8E84-426E-40dd-AFC4-6F175D3DCCD1}">
                  <a14:hiddenFill xmlns="">
                    <a:solidFill>
                      <a:srgbClr val="FFFFFF"/>
                    </a:solidFill>
                  </a14:hiddenFill>
                </a:ext>
              </a:ex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14:m>
                  <m:oMathPara xmlns:m="http://schemas.openxmlformats.org/officeDocument/2006/math">
                    <m:oMathParaPr>
                      <m:jc m:val="centerGroup"/>
                    </m:oMathParaPr>
                    <m:oMath xmlns:m="http://schemas.openxmlformats.org/officeDocument/2006/math">
                      <m:sSub>
                        <m:sSubPr>
                          <m:ctrlPr>
                            <a:rPr lang="es-ES" sz="1800" i="1" smtClean="0">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𝐿</m:t>
                          </m:r>
                        </m:e>
                        <m:sub>
                          <m:r>
                            <a:rPr lang="es-ES" sz="1800" i="1">
                              <a:solidFill>
                                <a:srgbClr val="000000"/>
                              </a:solidFill>
                              <a:latin typeface="Cambria Math" panose="02040503050406030204" pitchFamily="18" charset="0"/>
                            </a:rPr>
                            <m:t>𝐴</m:t>
                          </m:r>
                        </m:sub>
                      </m:sSub>
                      <m:r>
                        <a:rPr lang="es-ES" sz="1800" i="1">
                          <a:solidFill>
                            <a:srgbClr val="000000"/>
                          </a:solidFill>
                          <a:latin typeface="Cambria Math" panose="02040503050406030204" pitchFamily="18" charset="0"/>
                        </a:rPr>
                        <m:t>=</m:t>
                      </m:r>
                      <m:sSup>
                        <m:sSupPr>
                          <m:ctrlPr>
                            <a:rPr lang="es-ES" sz="1800" i="1">
                              <a:solidFill>
                                <a:srgbClr val="000000"/>
                              </a:solidFill>
                              <a:latin typeface="Cambria Math" panose="02040503050406030204" pitchFamily="18" charset="0"/>
                            </a:rPr>
                          </m:ctrlPr>
                        </m:sSupPr>
                        <m:e>
                          <m:d>
                            <m:dPr>
                              <m:ctrlPr>
                                <a:rPr lang="es-ES" sz="1800" i="1">
                                  <a:solidFill>
                                    <a:srgbClr val="000000"/>
                                  </a:solidFill>
                                  <a:latin typeface="Cambria Math" panose="02040503050406030204" pitchFamily="18" charset="0"/>
                                </a:rPr>
                              </m:ctrlPr>
                            </m:dPr>
                            <m:e>
                              <m:f>
                                <m:fPr>
                                  <m:ctrlPr>
                                    <a:rPr lang="es-ES" sz="1800" i="1">
                                      <a:solidFill>
                                        <a:srgbClr val="000000"/>
                                      </a:solidFill>
                                      <a:latin typeface="Cambria Math" panose="02040503050406030204" pitchFamily="18" charset="0"/>
                                    </a:rPr>
                                  </m:ctrlPr>
                                </m:fPr>
                                <m:num>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𝑁</m:t>
                                      </m:r>
                                    </m:e>
                                    <m:sub>
                                      <m:r>
                                        <a:rPr lang="es-ES" sz="1800" i="1">
                                          <a:solidFill>
                                            <a:srgbClr val="000000"/>
                                          </a:solidFill>
                                          <a:latin typeface="Cambria Math" panose="02040503050406030204" pitchFamily="18" charset="0"/>
                                        </a:rPr>
                                        <m:t>𝑠</m:t>
                                      </m:r>
                                    </m:sub>
                                  </m:sSub>
                                </m:num>
                                <m:den>
                                  <m:r>
                                    <a:rPr lang="es-ES" sz="1800" i="1">
                                      <a:solidFill>
                                        <a:srgbClr val="000000"/>
                                      </a:solidFill>
                                      <a:latin typeface="Cambria Math" panose="02040503050406030204" pitchFamily="18" charset="0"/>
                                    </a:rPr>
                                    <m:t>2</m:t>
                                  </m:r>
                                </m:den>
                              </m:f>
                            </m:e>
                          </m:d>
                        </m:e>
                        <m:sup>
                          <m:r>
                            <a:rPr lang="es-ES" sz="1800" i="1">
                              <a:solidFill>
                                <a:srgbClr val="000000"/>
                              </a:solidFill>
                              <a:latin typeface="Cambria Math" panose="02040503050406030204" pitchFamily="18" charset="0"/>
                            </a:rPr>
                            <m:t>2</m:t>
                          </m:r>
                        </m:sup>
                      </m:sSup>
                      <m:r>
                        <a:rPr lang="es-ES" sz="1800" i="1">
                          <a:solidFill>
                            <a:srgbClr val="000000"/>
                          </a:solidFill>
                          <a:latin typeface="Cambria Math" panose="02040503050406030204" pitchFamily="18" charset="0"/>
                        </a:rPr>
                        <m:t>𝜋</m:t>
                      </m:r>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𝜇</m:t>
                          </m:r>
                        </m:e>
                        <m:sub>
                          <m:r>
                            <a:rPr lang="es-ES" sz="1800" i="1">
                              <a:solidFill>
                                <a:srgbClr val="000000"/>
                              </a:solidFill>
                              <a:latin typeface="Cambria Math" panose="02040503050406030204" pitchFamily="18" charset="0"/>
                            </a:rPr>
                            <m:t>0</m:t>
                          </m:r>
                        </m:sub>
                      </m:sSub>
                      <m:r>
                        <a:rPr lang="es-ES" sz="1800" i="1">
                          <a:solidFill>
                            <a:srgbClr val="000000"/>
                          </a:solidFill>
                          <a:latin typeface="Cambria Math" panose="02040503050406030204" pitchFamily="18" charset="0"/>
                        </a:rPr>
                        <m:t>𝑟𝑙</m:t>
                      </m:r>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𝜀</m:t>
                          </m:r>
                        </m:e>
                        <m:sub>
                          <m:r>
                            <a:rPr lang="es-ES" sz="1800" i="1">
                              <a:solidFill>
                                <a:srgbClr val="000000"/>
                              </a:solidFill>
                              <a:latin typeface="Cambria Math" panose="02040503050406030204" pitchFamily="18" charset="0"/>
                            </a:rPr>
                            <m:t>1</m:t>
                          </m:r>
                        </m:sub>
                      </m:sSub>
                    </m:oMath>
                    <m:oMath xmlns:m="http://schemas.openxmlformats.org/officeDocument/2006/math">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𝐿</m:t>
                          </m:r>
                        </m:e>
                        <m:sub>
                          <m:r>
                            <a:rPr lang="es-ES" sz="1800" i="1">
                              <a:solidFill>
                                <a:srgbClr val="000000"/>
                              </a:solidFill>
                              <a:latin typeface="Cambria Math" panose="02040503050406030204" pitchFamily="18" charset="0"/>
                            </a:rPr>
                            <m:t>𝐵</m:t>
                          </m:r>
                        </m:sub>
                      </m:sSub>
                      <m:r>
                        <a:rPr lang="es-ES" sz="1800" i="1">
                          <a:solidFill>
                            <a:srgbClr val="000000"/>
                          </a:solidFill>
                          <a:latin typeface="Cambria Math" panose="02040503050406030204" pitchFamily="18" charset="0"/>
                        </a:rPr>
                        <m:t>=</m:t>
                      </m:r>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r>
                            <a:rPr lang="es-ES" sz="1800" i="1">
                              <a:solidFill>
                                <a:srgbClr val="000000"/>
                              </a:solidFill>
                              <a:latin typeface="Cambria Math" panose="02040503050406030204" pitchFamily="18" charset="0"/>
                            </a:rPr>
                            <m:t>2</m:t>
                          </m:r>
                        </m:den>
                      </m:f>
                      <m:sSup>
                        <m:sSupPr>
                          <m:ctrlPr>
                            <a:rPr lang="es-ES" sz="1800" i="1">
                              <a:solidFill>
                                <a:srgbClr val="000000"/>
                              </a:solidFill>
                              <a:latin typeface="Cambria Math" panose="02040503050406030204" pitchFamily="18" charset="0"/>
                            </a:rPr>
                          </m:ctrlPr>
                        </m:sSupPr>
                        <m:e>
                          <m:d>
                            <m:dPr>
                              <m:ctrlPr>
                                <a:rPr lang="es-ES" sz="1800" i="1">
                                  <a:solidFill>
                                    <a:srgbClr val="000000"/>
                                  </a:solidFill>
                                  <a:latin typeface="Cambria Math" panose="02040503050406030204" pitchFamily="18" charset="0"/>
                                </a:rPr>
                              </m:ctrlPr>
                            </m:dPr>
                            <m:e>
                              <m:f>
                                <m:fPr>
                                  <m:ctrlPr>
                                    <a:rPr lang="es-ES" sz="1800" i="1">
                                      <a:solidFill>
                                        <a:srgbClr val="000000"/>
                                      </a:solidFill>
                                      <a:latin typeface="Cambria Math" panose="02040503050406030204" pitchFamily="18" charset="0"/>
                                    </a:rPr>
                                  </m:ctrlPr>
                                </m:fPr>
                                <m:num>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𝑁</m:t>
                                      </m:r>
                                    </m:e>
                                    <m:sub>
                                      <m:r>
                                        <a:rPr lang="es-ES" sz="1800" i="1">
                                          <a:solidFill>
                                            <a:srgbClr val="000000"/>
                                          </a:solidFill>
                                          <a:latin typeface="Cambria Math" panose="02040503050406030204" pitchFamily="18" charset="0"/>
                                        </a:rPr>
                                        <m:t>𝑠</m:t>
                                      </m:r>
                                    </m:sub>
                                  </m:sSub>
                                </m:num>
                                <m:den>
                                  <m:r>
                                    <a:rPr lang="es-ES" sz="1800" i="1">
                                      <a:solidFill>
                                        <a:srgbClr val="000000"/>
                                      </a:solidFill>
                                      <a:latin typeface="Cambria Math" panose="02040503050406030204" pitchFamily="18" charset="0"/>
                                    </a:rPr>
                                    <m:t>2</m:t>
                                  </m:r>
                                </m:den>
                              </m:f>
                            </m:e>
                          </m:d>
                        </m:e>
                        <m:sup>
                          <m:r>
                            <a:rPr lang="es-ES" sz="1800" i="1">
                              <a:solidFill>
                                <a:srgbClr val="000000"/>
                              </a:solidFill>
                              <a:latin typeface="Cambria Math" panose="02040503050406030204" pitchFamily="18" charset="0"/>
                            </a:rPr>
                            <m:t>2</m:t>
                          </m:r>
                        </m:sup>
                      </m:sSup>
                      <m:r>
                        <a:rPr lang="es-ES" sz="1800" i="1">
                          <a:solidFill>
                            <a:srgbClr val="000000"/>
                          </a:solidFill>
                          <a:latin typeface="Cambria Math" panose="02040503050406030204" pitchFamily="18" charset="0"/>
                        </a:rPr>
                        <m:t>𝜋</m:t>
                      </m:r>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𝜇</m:t>
                          </m:r>
                        </m:e>
                        <m:sub>
                          <m:r>
                            <a:rPr lang="es-ES" sz="1800" i="1">
                              <a:solidFill>
                                <a:srgbClr val="000000"/>
                              </a:solidFill>
                              <a:latin typeface="Cambria Math" panose="02040503050406030204" pitchFamily="18" charset="0"/>
                            </a:rPr>
                            <m:t>0</m:t>
                          </m:r>
                        </m:sub>
                      </m:sSub>
                      <m:r>
                        <a:rPr lang="es-ES" sz="1800" i="1">
                          <a:solidFill>
                            <a:srgbClr val="000000"/>
                          </a:solidFill>
                          <a:latin typeface="Cambria Math" panose="02040503050406030204" pitchFamily="18" charset="0"/>
                        </a:rPr>
                        <m:t>𝑟𝑙</m:t>
                      </m:r>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𝜀</m:t>
                          </m:r>
                        </m:e>
                        <m:sub>
                          <m:r>
                            <a:rPr lang="es-ES" sz="1800" i="1">
                              <a:solidFill>
                                <a:srgbClr val="000000"/>
                              </a:solidFill>
                              <a:latin typeface="Cambria Math" panose="02040503050406030204" pitchFamily="18" charset="0"/>
                            </a:rPr>
                            <m:t>2</m:t>
                          </m:r>
                        </m:sub>
                      </m:sSub>
                    </m:oMath>
                    <m:oMath xmlns:m="http://schemas.openxmlformats.org/officeDocument/2006/math">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𝜀</m:t>
                          </m:r>
                        </m:e>
                        <m:sub>
                          <m:r>
                            <a:rPr lang="es-ES" sz="1800" i="1">
                              <a:solidFill>
                                <a:srgbClr val="000000"/>
                              </a:solidFill>
                              <a:latin typeface="Cambria Math" panose="02040503050406030204" pitchFamily="18" charset="0"/>
                            </a:rPr>
                            <m:t>1</m:t>
                          </m:r>
                        </m:sub>
                      </m:sSub>
                      <m:r>
                        <a:rPr lang="es-ES" sz="1800" i="1">
                          <a:solidFill>
                            <a:srgbClr val="000000"/>
                          </a:solidFill>
                          <a:latin typeface="Cambria Math" panose="02040503050406030204" pitchFamily="18" charset="0"/>
                        </a:rPr>
                        <m:t>=</m:t>
                      </m:r>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r>
                            <a:rPr lang="es-ES" sz="1800" i="1">
                              <a:solidFill>
                                <a:srgbClr val="000000"/>
                              </a:solidFill>
                              <a:latin typeface="Cambria Math" panose="02040503050406030204" pitchFamily="18" charset="0"/>
                            </a:rPr>
                            <m:t>2</m:t>
                          </m:r>
                        </m:den>
                      </m:f>
                      <m:d>
                        <m:dPr>
                          <m:ctrlPr>
                            <a:rPr lang="es-ES" sz="1800" i="1">
                              <a:solidFill>
                                <a:srgbClr val="000000"/>
                              </a:solidFill>
                              <a:latin typeface="Cambria Math" panose="02040503050406030204" pitchFamily="18" charset="0"/>
                            </a:rPr>
                          </m:ctrlPr>
                        </m:dPr>
                        <m:e>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𝑔</m:t>
                                  </m:r>
                                </m:e>
                                <m:sub>
                                  <m:func>
                                    <m:funcPr>
                                      <m:ctrlPr>
                                        <a:rPr lang="es-ES" sz="1800" i="1">
                                          <a:solidFill>
                                            <a:srgbClr val="000000"/>
                                          </a:solidFill>
                                          <a:latin typeface="Cambria Math" panose="02040503050406030204" pitchFamily="18" charset="0"/>
                                        </a:rPr>
                                      </m:ctrlPr>
                                    </m:funcPr>
                                    <m:fName>
                                      <m:r>
                                        <m:rPr>
                                          <m:sty m:val="p"/>
                                        </m:rPr>
                                        <a:rPr lang="es-ES" sz="1800">
                                          <a:solidFill>
                                            <a:srgbClr val="000000"/>
                                          </a:solidFill>
                                          <a:latin typeface="Cambria Math" panose="02040503050406030204" pitchFamily="18" charset="0"/>
                                        </a:rPr>
                                        <m:t>min</m:t>
                                      </m:r>
                                    </m:fName>
                                    <m:e/>
                                  </m:func>
                                </m:sub>
                              </m:sSub>
                            </m:den>
                          </m:f>
                          <m:r>
                            <a:rPr lang="es-ES" sz="1800" i="1">
                              <a:solidFill>
                                <a:srgbClr val="000000"/>
                              </a:solidFill>
                              <a:latin typeface="Cambria Math" panose="02040503050406030204" pitchFamily="18" charset="0"/>
                            </a:rPr>
                            <m:t>+</m:t>
                          </m:r>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𝑔</m:t>
                                  </m:r>
                                </m:e>
                                <m:sub>
                                  <m:func>
                                    <m:funcPr>
                                      <m:ctrlPr>
                                        <a:rPr lang="es-ES" sz="1800" i="1">
                                          <a:solidFill>
                                            <a:srgbClr val="000000"/>
                                          </a:solidFill>
                                          <a:latin typeface="Cambria Math" panose="02040503050406030204" pitchFamily="18" charset="0"/>
                                        </a:rPr>
                                      </m:ctrlPr>
                                    </m:funcPr>
                                    <m:fName>
                                      <m:r>
                                        <m:rPr>
                                          <m:sty m:val="p"/>
                                        </m:rPr>
                                        <a:rPr lang="es-ES" sz="1800">
                                          <a:solidFill>
                                            <a:srgbClr val="000000"/>
                                          </a:solidFill>
                                          <a:latin typeface="Cambria Math" panose="02040503050406030204" pitchFamily="18" charset="0"/>
                                        </a:rPr>
                                        <m:t>max</m:t>
                                      </m:r>
                                    </m:fName>
                                    <m:e/>
                                  </m:func>
                                </m:sub>
                              </m:sSub>
                            </m:den>
                          </m:f>
                        </m:e>
                      </m:d>
                      <m:r>
                        <m:rPr>
                          <m:nor/>
                        </m:rPr>
                        <a:rPr lang="es-ES" sz="1800">
                          <a:solidFill>
                            <a:srgbClr val="000000"/>
                          </a:solidFill>
                          <a:latin typeface="Cambria Math" panose="02040503050406030204" pitchFamily="18" charset="0"/>
                        </a:rPr>
                        <m:t>;   </m:t>
                      </m:r>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𝜀</m:t>
                          </m:r>
                        </m:e>
                        <m:sub>
                          <m:r>
                            <a:rPr lang="es-ES" sz="1800" i="1">
                              <a:solidFill>
                                <a:srgbClr val="000000"/>
                              </a:solidFill>
                              <a:latin typeface="Cambria Math" panose="02040503050406030204" pitchFamily="18" charset="0"/>
                            </a:rPr>
                            <m:t>2</m:t>
                          </m:r>
                        </m:sub>
                      </m:sSub>
                      <m:r>
                        <a:rPr lang="es-ES" sz="1800" i="1">
                          <a:solidFill>
                            <a:srgbClr val="000000"/>
                          </a:solidFill>
                          <a:latin typeface="Cambria Math" panose="02040503050406030204" pitchFamily="18" charset="0"/>
                        </a:rPr>
                        <m:t>=</m:t>
                      </m:r>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r>
                            <a:rPr lang="es-ES" sz="1800" i="1">
                              <a:solidFill>
                                <a:srgbClr val="000000"/>
                              </a:solidFill>
                              <a:latin typeface="Cambria Math" panose="02040503050406030204" pitchFamily="18" charset="0"/>
                            </a:rPr>
                            <m:t>2</m:t>
                          </m:r>
                        </m:den>
                      </m:f>
                      <m:d>
                        <m:dPr>
                          <m:ctrlPr>
                            <a:rPr lang="es-ES" sz="1800" i="1">
                              <a:solidFill>
                                <a:srgbClr val="000000"/>
                              </a:solidFill>
                              <a:latin typeface="Cambria Math" panose="02040503050406030204" pitchFamily="18" charset="0"/>
                            </a:rPr>
                          </m:ctrlPr>
                        </m:dPr>
                        <m:e>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𝑔</m:t>
                                  </m:r>
                                </m:e>
                                <m:sub>
                                  <m:func>
                                    <m:funcPr>
                                      <m:ctrlPr>
                                        <a:rPr lang="es-ES" sz="1800" i="1">
                                          <a:solidFill>
                                            <a:srgbClr val="000000"/>
                                          </a:solidFill>
                                          <a:latin typeface="Cambria Math" panose="02040503050406030204" pitchFamily="18" charset="0"/>
                                        </a:rPr>
                                      </m:ctrlPr>
                                    </m:funcPr>
                                    <m:fName>
                                      <m:r>
                                        <m:rPr>
                                          <m:sty m:val="p"/>
                                        </m:rPr>
                                        <a:rPr lang="es-ES" sz="1800">
                                          <a:solidFill>
                                            <a:srgbClr val="000000"/>
                                          </a:solidFill>
                                          <a:latin typeface="Cambria Math" panose="02040503050406030204" pitchFamily="18" charset="0"/>
                                        </a:rPr>
                                        <m:t>min</m:t>
                                      </m:r>
                                    </m:fName>
                                    <m:e/>
                                  </m:func>
                                </m:sub>
                              </m:sSub>
                            </m:den>
                          </m:f>
                          <m:r>
                            <a:rPr lang="es-ES" sz="1800" i="1">
                              <a:solidFill>
                                <a:srgbClr val="000000"/>
                              </a:solidFill>
                              <a:latin typeface="Cambria Math" panose="02040503050406030204" pitchFamily="18" charset="0"/>
                            </a:rPr>
                            <m:t>−</m:t>
                          </m:r>
                          <m:f>
                            <m:fPr>
                              <m:ctrlPr>
                                <a:rPr lang="es-ES" sz="1800" i="1">
                                  <a:solidFill>
                                    <a:srgbClr val="000000"/>
                                  </a:solidFill>
                                  <a:latin typeface="Cambria Math" panose="02040503050406030204" pitchFamily="18" charset="0"/>
                                </a:rPr>
                              </m:ctrlPr>
                            </m:fPr>
                            <m:num>
                              <m:r>
                                <a:rPr lang="es-ES" sz="1800" i="1">
                                  <a:solidFill>
                                    <a:srgbClr val="000000"/>
                                  </a:solidFill>
                                  <a:latin typeface="Cambria Math" panose="02040503050406030204" pitchFamily="18" charset="0"/>
                                </a:rPr>
                                <m:t>1</m:t>
                              </m:r>
                            </m:num>
                            <m:den>
                              <m:sSub>
                                <m:sSubPr>
                                  <m:ctrlPr>
                                    <a:rPr lang="es-ES" sz="1800" i="1">
                                      <a:solidFill>
                                        <a:srgbClr val="000000"/>
                                      </a:solidFill>
                                      <a:latin typeface="Cambria Math" panose="02040503050406030204" pitchFamily="18" charset="0"/>
                                    </a:rPr>
                                  </m:ctrlPr>
                                </m:sSubPr>
                                <m:e>
                                  <m:r>
                                    <a:rPr lang="es-ES" sz="1800" i="1">
                                      <a:solidFill>
                                        <a:srgbClr val="000000"/>
                                      </a:solidFill>
                                      <a:latin typeface="Cambria Math" panose="02040503050406030204" pitchFamily="18" charset="0"/>
                                    </a:rPr>
                                    <m:t>𝑔</m:t>
                                  </m:r>
                                </m:e>
                                <m:sub>
                                  <m:func>
                                    <m:funcPr>
                                      <m:ctrlPr>
                                        <a:rPr lang="es-ES" sz="1800" i="1">
                                          <a:solidFill>
                                            <a:srgbClr val="000000"/>
                                          </a:solidFill>
                                          <a:latin typeface="Cambria Math" panose="02040503050406030204" pitchFamily="18" charset="0"/>
                                        </a:rPr>
                                      </m:ctrlPr>
                                    </m:funcPr>
                                    <m:fName>
                                      <m:r>
                                        <m:rPr>
                                          <m:sty m:val="p"/>
                                        </m:rPr>
                                        <a:rPr lang="es-ES" sz="1800">
                                          <a:solidFill>
                                            <a:srgbClr val="000000"/>
                                          </a:solidFill>
                                          <a:latin typeface="Cambria Math" panose="02040503050406030204" pitchFamily="18" charset="0"/>
                                        </a:rPr>
                                        <m:t>max</m:t>
                                      </m:r>
                                    </m:fName>
                                    <m:e/>
                                  </m:func>
                                </m:sub>
                              </m:sSub>
                            </m:den>
                          </m:f>
                        </m:e>
                      </m:d>
                    </m:oMath>
                  </m:oMathPara>
                </a14:m>
                <a:endParaRPr lang="es-ES" sz="1800" dirty="0"/>
              </a:p>
            </p:txBody>
          </p:sp>
        </mc:Choice>
        <mc:Fallback xmlns="">
          <p:sp>
            <p:nvSpPr>
              <p:cNvPr id="5" name="Object 4">
                <a:extLst>
                  <a:ext uri="{FF2B5EF4-FFF2-40B4-BE49-F238E27FC236}">
                    <a16:creationId xmlns:a16="http://schemas.microsoft.com/office/drawing/2014/main" id="{29E3188F-73DF-474E-BC97-135D19F82EA2}"/>
                  </a:ext>
                </a:extLst>
              </p:cNvPr>
              <p:cNvSpPr txBox="1">
                <a:spLocks noRot="1" noChangeAspect="1" noMove="1" noResize="1" noEditPoints="1" noAdjustHandles="1" noChangeArrowheads="1" noChangeShapeType="1" noTextEdit="1"/>
              </p:cNvSpPr>
              <p:nvPr/>
            </p:nvSpPr>
            <p:spPr bwMode="auto">
              <a:xfrm>
                <a:off x="1451910" y="4549868"/>
                <a:ext cx="6240179" cy="2160588"/>
              </a:xfrm>
              <a:prstGeom prst="rect">
                <a:avLst/>
              </a:prstGeom>
              <a:blipFill>
                <a:blip r:embed="rId4"/>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p:sp>
        <p:nvSpPr>
          <p:cNvPr id="2" name="Marcador de pie de página 1">
            <a:extLst>
              <a:ext uri="{FF2B5EF4-FFF2-40B4-BE49-F238E27FC236}">
                <a16:creationId xmlns:a16="http://schemas.microsoft.com/office/drawing/2014/main" id="{C8EDDB39-52F5-4D8E-9FAA-4C2C7F8E9EE8}"/>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noProof="0" dirty="0"/>
              <a:t>Electrical equations</a:t>
            </a:r>
          </a:p>
        </p:txBody>
      </p:sp>
      <p:graphicFrame>
        <p:nvGraphicFramePr>
          <p:cNvPr id="16387" name="Object 3"/>
          <p:cNvGraphicFramePr>
            <a:graphicFrameLocks noGrp="1" noChangeAspect="1"/>
          </p:cNvGraphicFramePr>
          <p:nvPr>
            <p:ph sz="half" idx="4294967295"/>
          </p:nvPr>
        </p:nvGraphicFramePr>
        <p:xfrm>
          <a:off x="395536" y="3501008"/>
          <a:ext cx="8101012" cy="1984375"/>
        </p:xfrm>
        <a:graphic>
          <a:graphicData uri="http://schemas.openxmlformats.org/presentationml/2006/ole">
            <mc:AlternateContent xmlns:mc="http://schemas.openxmlformats.org/markup-compatibility/2006">
              <mc:Choice xmlns:v="urn:schemas-microsoft-com:vml" Requires="v">
                <p:oleObj spid="_x0000_s18434" name="Equation" r:id="rId4" imgW="4775040" imgH="1041120" progId="Equation.DSMT4">
                  <p:embed/>
                </p:oleObj>
              </mc:Choice>
              <mc:Fallback>
                <p:oleObj name="Equation" r:id="rId4" imgW="4775040" imgH="1041120" progId="Equation.DSMT4">
                  <p:embed/>
                  <p:pic>
                    <p:nvPicPr>
                      <p:cNvPr id="163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501008"/>
                        <a:ext cx="8101012" cy="1984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6390" name="Object 6"/>
          <p:cNvGraphicFramePr>
            <a:graphicFrameLocks noGrp="1" noChangeAspect="1"/>
          </p:cNvGraphicFramePr>
          <p:nvPr>
            <p:ph sz="half" idx="4294967295"/>
          </p:nvPr>
        </p:nvGraphicFramePr>
        <p:xfrm>
          <a:off x="2267744" y="1844824"/>
          <a:ext cx="4248150" cy="1274763"/>
        </p:xfrm>
        <a:graphic>
          <a:graphicData uri="http://schemas.openxmlformats.org/presentationml/2006/ole">
            <mc:AlternateContent xmlns:mc="http://schemas.openxmlformats.org/markup-compatibility/2006">
              <mc:Choice xmlns:v="urn:schemas-microsoft-com:vml" Requires="v">
                <p:oleObj spid="_x0000_s18435" name="Equation" r:id="rId6" imgW="1473120" imgH="393480" progId="Equation.DSMT4">
                  <p:embed/>
                </p:oleObj>
              </mc:Choice>
              <mc:Fallback>
                <p:oleObj name="Equation" r:id="rId6" imgW="1473120" imgH="393480" progId="Equation.DSMT4">
                  <p:embed/>
                  <p:pic>
                    <p:nvPicPr>
                      <p:cNvPr id="163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844824"/>
                        <a:ext cx="4248150" cy="12747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6388" name="Rectangle 4"/>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ca-ES" dirty="0"/>
          </a:p>
        </p:txBody>
      </p:sp>
      <p:sp>
        <p:nvSpPr>
          <p:cNvPr id="16389"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ca-ES" dirty="0"/>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71</a:t>
            </a:fld>
            <a:endParaRPr lang="es-ES"/>
          </a:p>
        </p:txBody>
      </p:sp>
      <p:sp>
        <p:nvSpPr>
          <p:cNvPr id="2" name="Marcador de pie de página 1">
            <a:extLst>
              <a:ext uri="{FF2B5EF4-FFF2-40B4-BE49-F238E27FC236}">
                <a16:creationId xmlns:a16="http://schemas.microsoft.com/office/drawing/2014/main" id="{830EB7F9-ED77-467D-9419-F1C76350082B}"/>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noProof="0" dirty="0"/>
              <a:t>Electrical equations</a:t>
            </a:r>
          </a:p>
        </p:txBody>
      </p:sp>
      <p:sp>
        <p:nvSpPr>
          <p:cNvPr id="17411" name="Rectangle 3"/>
          <p:cNvSpPr>
            <a:spLocks noGrp="1" noChangeArrowheads="1"/>
          </p:cNvSpPr>
          <p:nvPr>
            <p:ph idx="1"/>
          </p:nvPr>
        </p:nvSpPr>
        <p:spPr/>
        <p:txBody>
          <a:bodyPr/>
          <a:lstStyle/>
          <a:p>
            <a:r>
              <a:rPr lang="en-GB" noProof="0" dirty="0"/>
              <a:t>Non-linear differential system</a:t>
            </a:r>
          </a:p>
          <a:p>
            <a:r>
              <a:rPr lang="en-GB" noProof="0" dirty="0"/>
              <a:t>Some terms depend on the angle</a:t>
            </a:r>
          </a:p>
          <a:p>
            <a:r>
              <a:rPr lang="en-GB" noProof="0" dirty="0"/>
              <a:t>Difficult to compute the torque</a:t>
            </a:r>
          </a:p>
          <a:p>
            <a:r>
              <a:rPr lang="en-GB" noProof="0" dirty="0"/>
              <a:t>No able for analysis</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72</a:t>
            </a:fld>
            <a:endParaRPr lang="es-ES"/>
          </a:p>
        </p:txBody>
      </p:sp>
      <p:sp>
        <p:nvSpPr>
          <p:cNvPr id="2" name="Marcador de pie de página 1">
            <a:extLst>
              <a:ext uri="{FF2B5EF4-FFF2-40B4-BE49-F238E27FC236}">
                <a16:creationId xmlns:a16="http://schemas.microsoft.com/office/drawing/2014/main" id="{49D483CA-B2E3-49E8-82DD-2824D6DC5EBA}"/>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n-GB" noProof="0" dirty="0"/>
              <a:t>Constant torque required</a:t>
            </a:r>
          </a:p>
        </p:txBody>
      </p:sp>
      <p:sp>
        <p:nvSpPr>
          <p:cNvPr id="3" name="2 Marcador de contenido"/>
          <p:cNvSpPr>
            <a:spLocks noGrp="1"/>
          </p:cNvSpPr>
          <p:nvPr>
            <p:ph sz="half" idx="1"/>
          </p:nvPr>
        </p:nvSpPr>
        <p:spPr/>
        <p:txBody>
          <a:bodyPr/>
          <a:lstStyle/>
          <a:p>
            <a:r>
              <a:rPr lang="en-GB" noProof="0" dirty="0"/>
              <a:t>The magnet flux rotates with the rotor</a:t>
            </a:r>
          </a:p>
          <a:p>
            <a:r>
              <a:rPr lang="en-GB" noProof="0" dirty="0"/>
              <a:t>To produce a constant torque, the stator flux must rotate at the same speed as rotor -&gt; synchronous</a:t>
            </a:r>
          </a:p>
        </p:txBody>
      </p:sp>
      <p:graphicFrame>
        <p:nvGraphicFramePr>
          <p:cNvPr id="560131" name="Object 3"/>
          <p:cNvGraphicFramePr>
            <a:graphicFrameLocks noGrp="1" noChangeAspect="1"/>
          </p:cNvGraphicFramePr>
          <p:nvPr>
            <p:ph sz="half" idx="2"/>
          </p:nvPr>
        </p:nvGraphicFramePr>
        <p:xfrm>
          <a:off x="4885685" y="1916832"/>
          <a:ext cx="3718763" cy="4063967"/>
        </p:xfrm>
        <a:graphic>
          <a:graphicData uri="http://schemas.openxmlformats.org/presentationml/2006/ole">
            <mc:AlternateContent xmlns:mc="http://schemas.openxmlformats.org/markup-compatibility/2006">
              <mc:Choice xmlns:v="urn:schemas-microsoft-com:vml" Requires="v">
                <p:oleObj spid="_x0000_s19458" name="Visio" r:id="rId4" imgW="1880896" imgH="2056203" progId="Visio.Drawing.11">
                  <p:embed/>
                </p:oleObj>
              </mc:Choice>
              <mc:Fallback>
                <p:oleObj name="Visio" r:id="rId4" imgW="1880896" imgH="2056203" progId="Visio.Drawing.11">
                  <p:embed/>
                  <p:pic>
                    <p:nvPicPr>
                      <p:cNvPr id="5601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685" y="1916832"/>
                        <a:ext cx="3718763" cy="4063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4" name="Marcador de número de diapositiva 3"/>
          <p:cNvSpPr>
            <a:spLocks noGrp="1"/>
          </p:cNvSpPr>
          <p:nvPr>
            <p:ph type="sldNum" sz="quarter" idx="12"/>
          </p:nvPr>
        </p:nvSpPr>
        <p:spPr/>
        <p:txBody>
          <a:bodyPr/>
          <a:lstStyle/>
          <a:p>
            <a:fld id="{2739DF3F-EA59-48BB-8077-1FD00010D04E}" type="slidenum">
              <a:rPr lang="es-ES" smtClean="0"/>
              <a:pPr/>
              <a:t>73</a:t>
            </a:fld>
            <a:endParaRPr lang="es-ES"/>
          </a:p>
        </p:txBody>
      </p:sp>
      <p:sp>
        <p:nvSpPr>
          <p:cNvPr id="2" name="Marcador de pie de página 1">
            <a:extLst>
              <a:ext uri="{FF2B5EF4-FFF2-40B4-BE49-F238E27FC236}">
                <a16:creationId xmlns:a16="http://schemas.microsoft.com/office/drawing/2014/main" id="{98B2ADA8-2853-42EC-9DCF-9B834EB69DBE}"/>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noProof="0" dirty="0"/>
              <a:t>Sinusoidal currents</a:t>
            </a:r>
          </a:p>
        </p:txBody>
      </p:sp>
      <p:sp>
        <p:nvSpPr>
          <p:cNvPr id="19459" name="Rectangle 3"/>
          <p:cNvSpPr>
            <a:spLocks noGrp="1" noChangeArrowheads="1"/>
          </p:cNvSpPr>
          <p:nvPr>
            <p:ph idx="1"/>
          </p:nvPr>
        </p:nvSpPr>
        <p:spPr/>
        <p:txBody>
          <a:bodyPr/>
          <a:lstStyle/>
          <a:p>
            <a:pPr>
              <a:lnSpc>
                <a:spcPct val="90000"/>
              </a:lnSpc>
            </a:pPr>
            <a:r>
              <a:rPr lang="en-GB" noProof="0" dirty="0"/>
              <a:t>The stator flux must rotate (at the same speed of the rotor)</a:t>
            </a:r>
          </a:p>
          <a:p>
            <a:pPr>
              <a:lnSpc>
                <a:spcPct val="90000"/>
              </a:lnSpc>
            </a:pPr>
            <a:r>
              <a:rPr lang="en-GB" noProof="0" dirty="0"/>
              <a:t>Three sinusoidal currents in the stator</a:t>
            </a:r>
          </a:p>
        </p:txBody>
      </p:sp>
      <p:pic>
        <p:nvPicPr>
          <p:cNvPr id="19460" name="Picture 4"/>
          <p:cNvPicPr>
            <a:picLocks noChangeAspect="1" noChangeArrowheads="1"/>
          </p:cNvPicPr>
          <p:nvPr/>
        </p:nvPicPr>
        <p:blipFill>
          <a:blip r:embed="rId3" cstate="print"/>
          <a:srcRect l="10368" t="8533" r="10368" b="10666"/>
          <a:stretch>
            <a:fillRect/>
          </a:stretch>
        </p:blipFill>
        <p:spPr bwMode="auto">
          <a:xfrm>
            <a:off x="3995738" y="3141663"/>
            <a:ext cx="4392612" cy="3108325"/>
          </a:xfrm>
          <a:prstGeom prst="rect">
            <a:avLst/>
          </a:prstGeom>
          <a:noFill/>
          <a:ln w="9525">
            <a:noFill/>
            <a:miter lim="800000"/>
            <a:headEnd/>
            <a:tailEnd/>
          </a:ln>
          <a:effectLst/>
        </p:spPr>
      </p:pic>
      <p:pic>
        <p:nvPicPr>
          <p:cNvPr id="19461" name="Picture 5"/>
          <p:cNvPicPr>
            <a:picLocks noChangeAspect="1" noChangeArrowheads="1"/>
          </p:cNvPicPr>
          <p:nvPr/>
        </p:nvPicPr>
        <p:blipFill>
          <a:blip r:embed="rId4" cstate="print"/>
          <a:srcRect/>
          <a:stretch>
            <a:fillRect/>
          </a:stretch>
        </p:blipFill>
        <p:spPr bwMode="auto">
          <a:xfrm>
            <a:off x="900113" y="3068638"/>
            <a:ext cx="2698750" cy="3092450"/>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74</a:t>
            </a:fld>
            <a:endParaRPr lang="es-ES"/>
          </a:p>
        </p:txBody>
      </p:sp>
      <p:sp>
        <p:nvSpPr>
          <p:cNvPr id="2" name="Marcador de pie de página 1">
            <a:extLst>
              <a:ext uri="{FF2B5EF4-FFF2-40B4-BE49-F238E27FC236}">
                <a16:creationId xmlns:a16="http://schemas.microsoft.com/office/drawing/2014/main" id="{623928EA-F4E0-4B11-A519-926652267B0A}"/>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noProof="0" dirty="0"/>
              <a:t>Matrix transformations</a:t>
            </a:r>
          </a:p>
        </p:txBody>
      </p:sp>
      <p:sp>
        <p:nvSpPr>
          <p:cNvPr id="3" name="2 Marcador de contenido"/>
          <p:cNvSpPr>
            <a:spLocks noGrp="1"/>
          </p:cNvSpPr>
          <p:nvPr>
            <p:ph idx="1"/>
          </p:nvPr>
        </p:nvSpPr>
        <p:spPr>
          <a:xfrm>
            <a:off x="457200" y="1600201"/>
            <a:ext cx="4618856" cy="2980928"/>
          </a:xfrm>
        </p:spPr>
        <p:txBody>
          <a:bodyPr>
            <a:normAutofit fontScale="92500" lnSpcReduction="20000"/>
          </a:bodyPr>
          <a:lstStyle/>
          <a:p>
            <a:pPr>
              <a:lnSpc>
                <a:spcPct val="90000"/>
              </a:lnSpc>
            </a:pPr>
            <a:r>
              <a:rPr lang="en-GB" i="1" noProof="0" dirty="0">
                <a:latin typeface="Times New Roman" pitchFamily="18" charset="0"/>
              </a:rPr>
              <a:t>i</a:t>
            </a:r>
            <a:r>
              <a:rPr lang="en-GB" i="1" baseline="-25000" noProof="0" dirty="0">
                <a:latin typeface="Times New Roman" pitchFamily="18" charset="0"/>
              </a:rPr>
              <a:t>s</a:t>
            </a:r>
            <a:r>
              <a:rPr lang="en-GB" noProof="0" dirty="0"/>
              <a:t> </a:t>
            </a:r>
            <a:r>
              <a:rPr lang="en-GB" noProof="0" dirty="0" err="1"/>
              <a:t>is</a:t>
            </a:r>
            <a:r>
              <a:rPr lang="en-GB" noProof="0" dirty="0"/>
              <a:t> a vector in a flat surface -&gt; only two components needed (</a:t>
            </a:r>
            <a:r>
              <a:rPr lang="en-GB" i="1" noProof="0" dirty="0" err="1">
                <a:latin typeface="Times New Roman" pitchFamily="18" charset="0"/>
              </a:rPr>
              <a:t>i</a:t>
            </a:r>
            <a:r>
              <a:rPr lang="en-GB" baseline="-25000" noProof="0" dirty="0" err="1">
                <a:latin typeface="Symbol" pitchFamily="18" charset="2"/>
              </a:rPr>
              <a:t>a</a:t>
            </a:r>
            <a:r>
              <a:rPr lang="en-GB" noProof="0" dirty="0"/>
              <a:t> and </a:t>
            </a:r>
            <a:r>
              <a:rPr lang="en-GB" i="1" noProof="0" dirty="0" err="1">
                <a:latin typeface="Times New Roman" pitchFamily="18" charset="0"/>
              </a:rPr>
              <a:t>i</a:t>
            </a:r>
            <a:r>
              <a:rPr lang="en-GB" baseline="-25000" noProof="0" dirty="0" err="1">
                <a:latin typeface="Symbol" pitchFamily="18" charset="2"/>
              </a:rPr>
              <a:t>b</a:t>
            </a:r>
            <a:r>
              <a:rPr lang="en-GB" noProof="0" dirty="0"/>
              <a:t>)</a:t>
            </a:r>
          </a:p>
          <a:p>
            <a:pPr>
              <a:lnSpc>
                <a:spcPct val="90000"/>
              </a:lnSpc>
            </a:pPr>
            <a:r>
              <a:rPr lang="en-GB" noProof="0" dirty="0"/>
              <a:t>This is the Clarke transformation</a:t>
            </a:r>
          </a:p>
          <a:p>
            <a:pPr>
              <a:lnSpc>
                <a:spcPct val="90000"/>
              </a:lnSpc>
            </a:pPr>
            <a:r>
              <a:rPr lang="en-GB" noProof="0" dirty="0"/>
              <a:t>Star connected motor and isolated neutral</a:t>
            </a:r>
          </a:p>
        </p:txBody>
      </p:sp>
      <p:graphicFrame>
        <p:nvGraphicFramePr>
          <p:cNvPr id="552962" name="Object 2"/>
          <p:cNvGraphicFramePr>
            <a:graphicFrameLocks noChangeAspect="1"/>
          </p:cNvGraphicFramePr>
          <p:nvPr/>
        </p:nvGraphicFramePr>
        <p:xfrm>
          <a:off x="683568" y="4653136"/>
          <a:ext cx="2070100" cy="1744662"/>
        </p:xfrm>
        <a:graphic>
          <a:graphicData uri="http://schemas.openxmlformats.org/presentationml/2006/ole">
            <mc:AlternateContent xmlns:mc="http://schemas.openxmlformats.org/markup-compatibility/2006">
              <mc:Choice xmlns:v="urn:schemas-microsoft-com:vml" Requires="v">
                <p:oleObj spid="_x0000_s20482" name="Equation" r:id="rId4" imgW="1447560" imgH="1218960" progId="Equation.DSMT4">
                  <p:embed/>
                </p:oleObj>
              </mc:Choice>
              <mc:Fallback>
                <p:oleObj name="Equation" r:id="rId4" imgW="1447560" imgH="1218960" progId="Equation.DSMT4">
                  <p:embed/>
                  <p:pic>
                    <p:nvPicPr>
                      <p:cNvPr id="552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4653136"/>
                        <a:ext cx="2070100" cy="17446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7" name="Picture 6"/>
          <p:cNvPicPr>
            <a:picLocks noChangeAspect="1" noChangeArrowheads="1"/>
          </p:cNvPicPr>
          <p:nvPr/>
        </p:nvPicPr>
        <p:blipFill>
          <a:blip r:embed="rId6" cstate="print"/>
          <a:stretch>
            <a:fillRect/>
          </a:stretch>
        </p:blipFill>
        <p:spPr>
          <a:xfrm>
            <a:off x="3563888" y="4869160"/>
            <a:ext cx="4071966" cy="1767529"/>
          </a:xfrm>
          <a:prstGeom prst="rect">
            <a:avLst/>
          </a:prstGeom>
          <a:noFill/>
          <a:ln/>
        </p:spPr>
      </p:pic>
      <p:pic>
        <p:nvPicPr>
          <p:cNvPr id="8" name="Picture 5"/>
          <p:cNvPicPr>
            <a:picLocks noChangeAspect="1" noChangeArrowheads="1"/>
          </p:cNvPicPr>
          <p:nvPr/>
        </p:nvPicPr>
        <p:blipFill>
          <a:blip r:embed="rId7" cstate="print"/>
          <a:srcRect/>
          <a:stretch>
            <a:fillRect/>
          </a:stretch>
        </p:blipFill>
        <p:spPr bwMode="auto">
          <a:xfrm>
            <a:off x="5076056" y="1700808"/>
            <a:ext cx="3000396" cy="3565349"/>
          </a:xfrm>
          <a:prstGeom prst="rect">
            <a:avLst/>
          </a:prstGeom>
          <a:noFill/>
          <a:ln w="9525">
            <a:noFill/>
            <a:miter lim="800000"/>
            <a:headEnd/>
            <a:tailEnd/>
          </a:ln>
          <a:effectLst/>
        </p:spPr>
      </p:pic>
      <p:sp>
        <p:nvSpPr>
          <p:cNvPr id="5" name="Marcador de número de diapositiva 4"/>
          <p:cNvSpPr>
            <a:spLocks noGrp="1"/>
          </p:cNvSpPr>
          <p:nvPr>
            <p:ph type="sldNum" sz="quarter" idx="12"/>
          </p:nvPr>
        </p:nvSpPr>
        <p:spPr/>
        <p:txBody>
          <a:bodyPr/>
          <a:lstStyle/>
          <a:p>
            <a:fld id="{2739DF3F-EA59-48BB-8077-1FD00010D04E}" type="slidenum">
              <a:rPr lang="es-ES" smtClean="0"/>
              <a:pPr/>
              <a:t>75</a:t>
            </a:fld>
            <a:endParaRPr lang="es-ES"/>
          </a:p>
        </p:txBody>
      </p:sp>
      <p:sp>
        <p:nvSpPr>
          <p:cNvPr id="4" name="Marcador de pie de página 3">
            <a:extLst>
              <a:ext uri="{FF2B5EF4-FFF2-40B4-BE49-F238E27FC236}">
                <a16:creationId xmlns:a16="http://schemas.microsoft.com/office/drawing/2014/main" id="{782CF5AF-55D5-4428-9740-14979BEE71E4}"/>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n-GB" noProof="0" dirty="0"/>
              <a:t>Matrix transformations</a:t>
            </a:r>
          </a:p>
        </p:txBody>
      </p:sp>
      <p:sp>
        <p:nvSpPr>
          <p:cNvPr id="8" name="7 Marcador de contenido"/>
          <p:cNvSpPr>
            <a:spLocks noGrp="1"/>
          </p:cNvSpPr>
          <p:nvPr>
            <p:ph idx="1"/>
          </p:nvPr>
        </p:nvSpPr>
        <p:spPr>
          <a:xfrm>
            <a:off x="457200" y="1600200"/>
            <a:ext cx="8229600" cy="568325"/>
          </a:xfrm>
        </p:spPr>
        <p:txBody>
          <a:bodyPr>
            <a:normAutofit lnSpcReduction="10000"/>
          </a:bodyPr>
          <a:lstStyle/>
          <a:p>
            <a:r>
              <a:rPr lang="en-GB" noProof="0" dirty="0"/>
              <a:t>Constant module (Clarke)</a:t>
            </a:r>
          </a:p>
        </p:txBody>
      </p:sp>
      <mc:AlternateContent xmlns:mc="http://schemas.openxmlformats.org/markup-compatibility/2006" xmlns:a14="http://schemas.microsoft.com/office/drawing/2010/main">
        <mc:Choice Requires="a14">
          <p:sp>
            <p:nvSpPr>
              <p:cNvPr id="550914" name="Object 2"/>
              <p:cNvSpPr txBox="1"/>
              <p:nvPr/>
            </p:nvSpPr>
            <p:spPr bwMode="auto">
              <a:xfrm>
                <a:off x="457200" y="2089897"/>
                <a:ext cx="8229600" cy="1545291"/>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𝑎</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𝑏</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𝑐</m:t>
                                    </m:r>
                                  </m:sub>
                                </m:sSub>
                              </m:e>
                            </m:mr>
                          </m:m>
                        </m:e>
                      </m:d>
                      <m:r>
                        <a:rPr lang="ca-ES" sz="1600" i="1">
                          <a:solidFill>
                            <a:srgbClr val="000000"/>
                          </a:solidFill>
                          <a:latin typeface="Cambria Math" panose="02040503050406030204" pitchFamily="18" charset="0"/>
                        </a:rPr>
                        <m:t>=</m:t>
                      </m:r>
                      <m:d>
                        <m:dPr>
                          <m:ctrlPr>
                            <a:rPr lang="ca-ES" sz="1600" i="1">
                              <a:solidFill>
                                <a:srgbClr val="000000"/>
                              </a:solidFill>
                              <a:latin typeface="Cambria Math" panose="02040503050406030204" pitchFamily="18" charset="0"/>
                            </a:rPr>
                          </m:ctrlPr>
                        </m:dPr>
                        <m:e>
                          <m:m>
                            <m:mPr>
                              <m:plcHide m:val="on"/>
                              <m:mcs>
                                <m:mc>
                                  <m:mcPr>
                                    <m:count m:val="3"/>
                                    <m:mcJc m:val="center"/>
                                  </m:mcPr>
                                </m:mc>
                              </m:mcs>
                              <m:ctrlPr>
                                <a:rPr lang="ca-ES" sz="1600" i="1">
                                  <a:solidFill>
                                    <a:srgbClr val="000000"/>
                                  </a:solidFill>
                                  <a:latin typeface="Cambria Math" panose="02040503050406030204" pitchFamily="18" charset="0"/>
                                </a:rPr>
                              </m:ctrlPr>
                            </m:mPr>
                            <m:mr>
                              <m:e>
                                <m:r>
                                  <a:rPr lang="ca-ES" sz="1600" i="1">
                                    <a:solidFill>
                                      <a:srgbClr val="000000"/>
                                    </a:solidFill>
                                    <a:latin typeface="Cambria Math" panose="02040503050406030204" pitchFamily="18" charset="0"/>
                                  </a:rPr>
                                  <m:t>1</m:t>
                                </m:r>
                              </m:e>
                              <m:e>
                                <m:r>
                                  <a:rPr lang="ca-ES" sz="1600" i="1">
                                    <a:solidFill>
                                      <a:srgbClr val="000000"/>
                                    </a:solidFill>
                                    <a:latin typeface="Cambria Math" panose="02040503050406030204" pitchFamily="18" charset="0"/>
                                  </a:rPr>
                                  <m:t>1</m:t>
                                </m:r>
                              </m:e>
                              <m:e>
                                <m:r>
                                  <a:rPr lang="ca-ES" sz="1600" i="1">
                                    <a:solidFill>
                                      <a:srgbClr val="000000"/>
                                    </a:solidFill>
                                    <a:latin typeface="Cambria Math" panose="02040503050406030204" pitchFamily="18" charset="0"/>
                                  </a:rPr>
                                  <m:t>0</m:t>
                                </m:r>
                              </m:e>
                            </m:mr>
                            <m:mr>
                              <m:e>
                                <m:r>
                                  <a:rPr lang="ca-ES" sz="1600" i="1">
                                    <a:solidFill>
                                      <a:srgbClr val="000000"/>
                                    </a:solidFill>
                                    <a:latin typeface="Cambria Math" panose="02040503050406030204" pitchFamily="18" charset="0"/>
                                  </a:rPr>
                                  <m:t>1</m:t>
                                </m:r>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mr>
                            <m:mr>
                              <m:e>
                                <m:r>
                                  <a:rPr lang="ca-ES" sz="1600" i="1">
                                    <a:solidFill>
                                      <a:srgbClr val="000000"/>
                                    </a:solidFill>
                                    <a:latin typeface="Cambria Math" panose="02040503050406030204" pitchFamily="18" charset="0"/>
                                  </a:rPr>
                                  <m:t>1</m:t>
                                </m:r>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r>
                                  <a:rPr lang="ca-ES" sz="1600" i="1">
                                    <a:solidFill>
                                      <a:srgbClr val="000000"/>
                                    </a:solidFill>
                                    <a:latin typeface="Cambria Math" panose="02040503050406030204" pitchFamily="18" charset="0"/>
                                  </a:rPr>
                                  <m:t>−</m:t>
                                </m:r>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mr>
                          </m:m>
                        </m:e>
                      </m:d>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0</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𝛼</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𝛽</m:t>
                                    </m:r>
                                  </m:sub>
                                </m:sSub>
                              </m:e>
                            </m:mr>
                          </m:m>
                        </m:e>
                      </m:d>
                      <m:func>
                        <m:funcPr>
                          <m:ctrlPr>
                            <a:rPr lang="ca-ES" sz="1600" i="1">
                              <a:solidFill>
                                <a:srgbClr val="000000"/>
                              </a:solidFill>
                              <a:latin typeface="Cambria Math" panose="02040503050406030204" pitchFamily="18" charset="0"/>
                            </a:rPr>
                          </m:ctrlPr>
                        </m:funcPr>
                        <m:fName>
                          <m:r>
                            <a:rPr lang="ca-ES" sz="1600" i="0">
                              <a:solidFill>
                                <a:srgbClr val="000000"/>
                              </a:solidFill>
                              <a:latin typeface="Cambria Math" panose="02040503050406030204" pitchFamily="18" charset="0"/>
                            </a:rPr>
                            <m:t>;</m:t>
                          </m:r>
                        </m:fName>
                        <m:e>
                          <m:r>
                            <a:rPr lang="ca-ES" sz="1600" i="1">
                              <a:solidFill>
                                <a:srgbClr val="000000"/>
                              </a:solidFill>
                              <a:latin typeface="Cambria Math" panose="02040503050406030204" pitchFamily="18" charset="0"/>
                            </a:rPr>
                            <m:t> </m:t>
                          </m:r>
                        </m:e>
                      </m:func>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0</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𝛼</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𝛽</m:t>
                                    </m:r>
                                  </m:sub>
                                </m:sSub>
                              </m:e>
                            </m:mr>
                          </m:m>
                        </m:e>
                      </m:d>
                      <m:r>
                        <a:rPr lang="ca-ES" sz="1600" i="1">
                          <a:solidFill>
                            <a:srgbClr val="000000"/>
                          </a:solidFill>
                          <a:latin typeface="Cambria Math" panose="02040503050406030204" pitchFamily="18" charset="0"/>
                        </a:rPr>
                        <m:t>=</m:t>
                      </m:r>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2</m:t>
                          </m:r>
                        </m:num>
                        <m:den>
                          <m:r>
                            <a:rPr lang="ca-ES" sz="1600" i="1">
                              <a:solidFill>
                                <a:srgbClr val="000000"/>
                              </a:solidFill>
                              <a:latin typeface="Cambria Math" panose="02040503050406030204" pitchFamily="18" charset="0"/>
                            </a:rPr>
                            <m:t>3</m:t>
                          </m:r>
                        </m:den>
                      </m:f>
                      <m:d>
                        <m:dPr>
                          <m:ctrlPr>
                            <a:rPr lang="ca-ES" sz="1600" i="1">
                              <a:solidFill>
                                <a:srgbClr val="000000"/>
                              </a:solidFill>
                              <a:latin typeface="Cambria Math" panose="02040503050406030204" pitchFamily="18" charset="0"/>
                            </a:rPr>
                          </m:ctrlPr>
                        </m:dPr>
                        <m:e>
                          <m:m>
                            <m:mPr>
                              <m:plcHide m:val="on"/>
                              <m:mcs>
                                <m:mc>
                                  <m:mcPr>
                                    <m:count m:val="3"/>
                                    <m:mcJc m:val="center"/>
                                  </m:mcPr>
                                </m:mc>
                              </m:mcs>
                              <m:ctrlPr>
                                <a:rPr lang="ca-ES" sz="1600" i="1">
                                  <a:solidFill>
                                    <a:srgbClr val="000000"/>
                                  </a:solidFill>
                                  <a:latin typeface="Cambria Math" panose="02040503050406030204" pitchFamily="18" charset="0"/>
                                </a:rPr>
                              </m:ctrlPr>
                            </m:mPr>
                            <m:mr>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mr>
                            <m:mr>
                              <m:e>
                                <m:r>
                                  <a:rPr lang="ca-ES" sz="1600" i="1">
                                    <a:solidFill>
                                      <a:srgbClr val="000000"/>
                                    </a:solidFill>
                                    <a:latin typeface="Cambria Math" panose="02040503050406030204" pitchFamily="18" charset="0"/>
                                  </a:rPr>
                                  <m:t>1</m:t>
                                </m:r>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mr>
                            <m:mr>
                              <m:e>
                                <m:r>
                                  <a:rPr lang="ca-ES" sz="1600" i="1">
                                    <a:solidFill>
                                      <a:srgbClr val="000000"/>
                                    </a:solidFill>
                                    <a:latin typeface="Cambria Math" panose="02040503050406030204" pitchFamily="18" charset="0"/>
                                  </a:rPr>
                                  <m:t>0</m:t>
                                </m:r>
                              </m:e>
                              <m:e>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e>
                                <m:r>
                                  <a:rPr lang="ca-ES" sz="1600" i="1">
                                    <a:solidFill>
                                      <a:srgbClr val="000000"/>
                                    </a:solidFill>
                                    <a:latin typeface="Cambria Math" panose="02040503050406030204" pitchFamily="18" charset="0"/>
                                  </a:rPr>
                                  <m:t>−</m:t>
                                </m:r>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mr>
                          </m:m>
                        </m:e>
                      </m:d>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𝑎</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𝑏</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𝑐</m:t>
                                    </m:r>
                                  </m:sub>
                                </m:sSub>
                              </m:e>
                            </m:mr>
                          </m:m>
                        </m:e>
                      </m:d>
                    </m:oMath>
                  </m:oMathPara>
                </a14:m>
                <a:endParaRPr lang="ca-ES" sz="1600" dirty="0"/>
              </a:p>
            </p:txBody>
          </p:sp>
        </mc:Choice>
        <mc:Fallback xmlns="">
          <p:sp>
            <p:nvSpPr>
              <p:cNvPr id="550914" name="Object 2"/>
              <p:cNvSpPr txBox="1">
                <a:spLocks noRot="1" noChangeAspect="1" noMove="1" noResize="1" noEditPoints="1" noAdjustHandles="1" noChangeArrowheads="1" noChangeShapeType="1" noTextEdit="1"/>
              </p:cNvSpPr>
              <p:nvPr/>
            </p:nvSpPr>
            <p:spPr bwMode="auto">
              <a:xfrm>
                <a:off x="457200" y="2089897"/>
                <a:ext cx="8229600" cy="1545291"/>
              </a:xfrm>
              <a:prstGeom prst="rect">
                <a:avLst/>
              </a:prstGeom>
              <a:blipFill>
                <a:blip r:embed="rId3"/>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550915" name="Object 3"/>
              <p:cNvSpPr txBox="1"/>
              <p:nvPr/>
            </p:nvSpPr>
            <p:spPr bwMode="auto">
              <a:xfrm>
                <a:off x="457200" y="4586661"/>
                <a:ext cx="8229600" cy="1849998"/>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𝑎</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𝑏</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𝑐</m:t>
                                    </m:r>
                                  </m:sub>
                                </m:sSub>
                              </m:e>
                            </m:mr>
                          </m:m>
                        </m:e>
                      </m:d>
                      <m:r>
                        <a:rPr lang="ca-ES" sz="1600" i="1">
                          <a:solidFill>
                            <a:srgbClr val="000000"/>
                          </a:solidFill>
                          <a:latin typeface="Cambria Math" panose="02040503050406030204" pitchFamily="18" charset="0"/>
                        </a:rPr>
                        <m:t>=</m:t>
                      </m:r>
                      <m:rad>
                        <m:radPr>
                          <m:degHide m:val="on"/>
                          <m:ctrlPr>
                            <a:rPr lang="ca-ES" sz="1600" i="1">
                              <a:solidFill>
                                <a:srgbClr val="000000"/>
                              </a:solidFill>
                              <a:latin typeface="Cambria Math" panose="02040503050406030204" pitchFamily="18" charset="0"/>
                            </a:rPr>
                          </m:ctrlPr>
                        </m:radPr>
                        <m:deg/>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2</m:t>
                              </m:r>
                            </m:num>
                            <m:den>
                              <m:r>
                                <a:rPr lang="ca-ES" sz="1600" i="1">
                                  <a:solidFill>
                                    <a:srgbClr val="000000"/>
                                  </a:solidFill>
                                  <a:latin typeface="Cambria Math" panose="02040503050406030204" pitchFamily="18" charset="0"/>
                                </a:rPr>
                                <m:t>3</m:t>
                              </m:r>
                            </m:den>
                          </m:f>
                        </m:e>
                      </m:rad>
                      <m:d>
                        <m:dPr>
                          <m:ctrlPr>
                            <a:rPr lang="ca-ES" sz="1600" i="1">
                              <a:solidFill>
                                <a:srgbClr val="000000"/>
                              </a:solidFill>
                              <a:latin typeface="Cambria Math" panose="02040503050406030204" pitchFamily="18" charset="0"/>
                            </a:rPr>
                          </m:ctrlPr>
                        </m:dPr>
                        <m:e>
                          <m:m>
                            <m:mPr>
                              <m:plcHide m:val="on"/>
                              <m:mcs>
                                <m:mc>
                                  <m:mcPr>
                                    <m:count m:val="3"/>
                                    <m:mcJc m:val="center"/>
                                  </m:mcPr>
                                </m:mc>
                              </m:mcs>
                              <m:ctrlPr>
                                <a:rPr lang="ca-ES" sz="1600" i="1">
                                  <a:solidFill>
                                    <a:srgbClr val="000000"/>
                                  </a:solidFill>
                                  <a:latin typeface="Cambria Math" panose="02040503050406030204" pitchFamily="18" charset="0"/>
                                </a:rPr>
                              </m:ctrlPr>
                            </m:mPr>
                            <m:mr>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2</m:t>
                                        </m:r>
                                      </m:e>
                                    </m:rad>
                                  </m:den>
                                </m:f>
                              </m:e>
                              <m:e>
                                <m:r>
                                  <a:rPr lang="ca-ES" sz="1600" i="1">
                                    <a:solidFill>
                                      <a:srgbClr val="000000"/>
                                    </a:solidFill>
                                    <a:latin typeface="Cambria Math" panose="02040503050406030204" pitchFamily="18" charset="0"/>
                                  </a:rPr>
                                  <m:t>1</m:t>
                                </m:r>
                              </m:e>
                              <m:e>
                                <m:r>
                                  <a:rPr lang="ca-ES" sz="1600" i="1">
                                    <a:solidFill>
                                      <a:srgbClr val="000000"/>
                                    </a:solidFill>
                                    <a:latin typeface="Cambria Math" panose="02040503050406030204" pitchFamily="18" charset="0"/>
                                  </a:rPr>
                                  <m:t>0</m:t>
                                </m:r>
                              </m:e>
                            </m:mr>
                            <m:mr>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2</m:t>
                                        </m:r>
                                      </m:e>
                                    </m:rad>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mr>
                            <m:mr>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2</m:t>
                                        </m:r>
                                      </m:e>
                                    </m:rad>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r>
                                  <a:rPr lang="ca-ES" sz="1600" i="1">
                                    <a:solidFill>
                                      <a:srgbClr val="000000"/>
                                    </a:solidFill>
                                    <a:latin typeface="Cambria Math" panose="02040503050406030204" pitchFamily="18" charset="0"/>
                                  </a:rPr>
                                  <m:t>−</m:t>
                                </m:r>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mr>
                          </m:m>
                        </m:e>
                      </m:d>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0</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𝛼</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𝛽</m:t>
                                    </m:r>
                                  </m:sub>
                                </m:sSub>
                              </m:e>
                            </m:mr>
                          </m:m>
                        </m:e>
                      </m:d>
                      <m:func>
                        <m:funcPr>
                          <m:ctrlPr>
                            <a:rPr lang="ca-ES" sz="1600" i="1">
                              <a:solidFill>
                                <a:srgbClr val="000000"/>
                              </a:solidFill>
                              <a:latin typeface="Cambria Math" panose="02040503050406030204" pitchFamily="18" charset="0"/>
                            </a:rPr>
                          </m:ctrlPr>
                        </m:funcPr>
                        <m:fName>
                          <m:r>
                            <a:rPr lang="ca-ES" sz="1600" i="0">
                              <a:solidFill>
                                <a:srgbClr val="000000"/>
                              </a:solidFill>
                              <a:latin typeface="Cambria Math" panose="02040503050406030204" pitchFamily="18" charset="0"/>
                            </a:rPr>
                            <m:t>;</m:t>
                          </m:r>
                        </m:fName>
                        <m:e>
                          <m:r>
                            <a:rPr lang="ca-ES" sz="1600" i="1">
                              <a:solidFill>
                                <a:srgbClr val="000000"/>
                              </a:solidFill>
                              <a:latin typeface="Cambria Math" panose="02040503050406030204" pitchFamily="18" charset="0"/>
                            </a:rPr>
                            <m:t> </m:t>
                          </m:r>
                        </m:e>
                      </m:func>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0</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𝛼</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𝛽</m:t>
                                    </m:r>
                                  </m:sub>
                                </m:sSub>
                              </m:e>
                            </m:mr>
                          </m:m>
                        </m:e>
                      </m:d>
                      <m:r>
                        <a:rPr lang="ca-ES" sz="1600" i="1">
                          <a:solidFill>
                            <a:srgbClr val="000000"/>
                          </a:solidFill>
                          <a:latin typeface="Cambria Math" panose="02040503050406030204" pitchFamily="18" charset="0"/>
                        </a:rPr>
                        <m:t>=</m:t>
                      </m:r>
                      <m:rad>
                        <m:radPr>
                          <m:degHide m:val="on"/>
                          <m:ctrlPr>
                            <a:rPr lang="ca-ES" sz="1600" i="1">
                              <a:solidFill>
                                <a:srgbClr val="000000"/>
                              </a:solidFill>
                              <a:latin typeface="Cambria Math" panose="02040503050406030204" pitchFamily="18" charset="0"/>
                            </a:rPr>
                          </m:ctrlPr>
                        </m:radPr>
                        <m:deg/>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2</m:t>
                              </m:r>
                            </m:num>
                            <m:den>
                              <m:r>
                                <a:rPr lang="ca-ES" sz="1600" i="1">
                                  <a:solidFill>
                                    <a:srgbClr val="000000"/>
                                  </a:solidFill>
                                  <a:latin typeface="Cambria Math" panose="02040503050406030204" pitchFamily="18" charset="0"/>
                                </a:rPr>
                                <m:t>3</m:t>
                              </m:r>
                            </m:den>
                          </m:f>
                        </m:e>
                      </m:rad>
                      <m:d>
                        <m:dPr>
                          <m:ctrlPr>
                            <a:rPr lang="ca-ES" sz="1600" i="1">
                              <a:solidFill>
                                <a:srgbClr val="000000"/>
                              </a:solidFill>
                              <a:latin typeface="Cambria Math" panose="02040503050406030204" pitchFamily="18" charset="0"/>
                            </a:rPr>
                          </m:ctrlPr>
                        </m:dPr>
                        <m:e>
                          <m:m>
                            <m:mPr>
                              <m:plcHide m:val="on"/>
                              <m:mcs>
                                <m:mc>
                                  <m:mcPr>
                                    <m:count m:val="3"/>
                                    <m:mcJc m:val="center"/>
                                  </m:mcPr>
                                </m:mc>
                              </m:mcs>
                              <m:ctrlPr>
                                <a:rPr lang="ca-ES" sz="1600" i="1">
                                  <a:solidFill>
                                    <a:srgbClr val="000000"/>
                                  </a:solidFill>
                                  <a:latin typeface="Cambria Math" panose="02040503050406030204" pitchFamily="18" charset="0"/>
                                </a:rPr>
                              </m:ctrlPr>
                            </m:mPr>
                            <m:mr>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2</m:t>
                                        </m:r>
                                      </m:e>
                                    </m:rad>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2</m:t>
                                        </m:r>
                                      </m:e>
                                    </m:rad>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2</m:t>
                                        </m:r>
                                      </m:e>
                                    </m:rad>
                                  </m:den>
                                </m:f>
                              </m:e>
                            </m:mr>
                            <m:mr>
                              <m:e>
                                <m:r>
                                  <a:rPr lang="ca-ES" sz="1600" i="1">
                                    <a:solidFill>
                                      <a:srgbClr val="000000"/>
                                    </a:solidFill>
                                    <a:latin typeface="Cambria Math" panose="02040503050406030204" pitchFamily="18" charset="0"/>
                                  </a:rPr>
                                  <m:t>1</m:t>
                                </m:r>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e>
                                <m:f>
                                  <m:fPr>
                                    <m:ctrlPr>
                                      <a:rPr lang="ca-ES" sz="1600" i="1">
                                        <a:solidFill>
                                          <a:srgbClr val="000000"/>
                                        </a:solidFill>
                                        <a:latin typeface="Cambria Math" panose="02040503050406030204" pitchFamily="18" charset="0"/>
                                      </a:rPr>
                                    </m:ctrlPr>
                                  </m:fPr>
                                  <m:num>
                                    <m:r>
                                      <a:rPr lang="ca-ES" sz="1600" i="1">
                                        <a:solidFill>
                                          <a:srgbClr val="000000"/>
                                        </a:solidFill>
                                        <a:latin typeface="Cambria Math" panose="02040503050406030204" pitchFamily="18" charset="0"/>
                                      </a:rPr>
                                      <m:t>−1</m:t>
                                    </m:r>
                                  </m:num>
                                  <m:den>
                                    <m:r>
                                      <a:rPr lang="ca-ES" sz="1600" i="1">
                                        <a:solidFill>
                                          <a:srgbClr val="000000"/>
                                        </a:solidFill>
                                        <a:latin typeface="Cambria Math" panose="02040503050406030204" pitchFamily="18" charset="0"/>
                                      </a:rPr>
                                      <m:t>2</m:t>
                                    </m:r>
                                  </m:den>
                                </m:f>
                              </m:e>
                            </m:mr>
                            <m:mr>
                              <m:e>
                                <m:r>
                                  <a:rPr lang="ca-ES" sz="1600" i="1">
                                    <a:solidFill>
                                      <a:srgbClr val="000000"/>
                                    </a:solidFill>
                                    <a:latin typeface="Cambria Math" panose="02040503050406030204" pitchFamily="18" charset="0"/>
                                  </a:rPr>
                                  <m:t>0</m:t>
                                </m:r>
                              </m:e>
                              <m:e>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e>
                                <m:r>
                                  <a:rPr lang="ca-ES" sz="1600" i="1">
                                    <a:solidFill>
                                      <a:srgbClr val="000000"/>
                                    </a:solidFill>
                                    <a:latin typeface="Cambria Math" panose="02040503050406030204" pitchFamily="18" charset="0"/>
                                  </a:rPr>
                                  <m:t>−</m:t>
                                </m:r>
                                <m:f>
                                  <m:fPr>
                                    <m:ctrlPr>
                                      <a:rPr lang="ca-ES" sz="1600" i="1">
                                        <a:solidFill>
                                          <a:srgbClr val="000000"/>
                                        </a:solidFill>
                                        <a:latin typeface="Cambria Math" panose="02040503050406030204" pitchFamily="18" charset="0"/>
                                      </a:rPr>
                                    </m:ctrlPr>
                                  </m:fPr>
                                  <m:num>
                                    <m:rad>
                                      <m:radPr>
                                        <m:degHide m:val="on"/>
                                        <m:ctrlPr>
                                          <a:rPr lang="ca-ES" sz="1600" i="1">
                                            <a:solidFill>
                                              <a:srgbClr val="000000"/>
                                            </a:solidFill>
                                            <a:latin typeface="Cambria Math" panose="02040503050406030204" pitchFamily="18" charset="0"/>
                                          </a:rPr>
                                        </m:ctrlPr>
                                      </m:radPr>
                                      <m:deg/>
                                      <m:e>
                                        <m:r>
                                          <a:rPr lang="ca-ES" sz="1600" i="1">
                                            <a:solidFill>
                                              <a:srgbClr val="000000"/>
                                            </a:solidFill>
                                            <a:latin typeface="Cambria Math" panose="02040503050406030204" pitchFamily="18" charset="0"/>
                                          </a:rPr>
                                          <m:t>3</m:t>
                                        </m:r>
                                      </m:e>
                                    </m:rad>
                                  </m:num>
                                  <m:den>
                                    <m:r>
                                      <a:rPr lang="ca-ES" sz="1600" i="1">
                                        <a:solidFill>
                                          <a:srgbClr val="000000"/>
                                        </a:solidFill>
                                        <a:latin typeface="Cambria Math" panose="02040503050406030204" pitchFamily="18" charset="0"/>
                                      </a:rPr>
                                      <m:t>2</m:t>
                                    </m:r>
                                  </m:den>
                                </m:f>
                              </m:e>
                            </m:mr>
                          </m:m>
                        </m:e>
                      </m:d>
                      <m:d>
                        <m:dPr>
                          <m:ctrlPr>
                            <a:rPr lang="ca-ES" sz="1600" i="1">
                              <a:solidFill>
                                <a:srgbClr val="000000"/>
                              </a:solidFill>
                              <a:latin typeface="Cambria Math" panose="02040503050406030204" pitchFamily="18" charset="0"/>
                            </a:rPr>
                          </m:ctrlPr>
                        </m:dPr>
                        <m:e>
                          <m:m>
                            <m:mPr>
                              <m:plcHide m:val="on"/>
                              <m:mcs>
                                <m:mc>
                                  <m:mcPr>
                                    <m:count m:val="1"/>
                                    <m:mcJc m:val="center"/>
                                  </m:mcPr>
                                </m:mc>
                              </m:mcs>
                              <m:ctrlPr>
                                <a:rPr lang="ca-ES" sz="1600" i="1">
                                  <a:solidFill>
                                    <a:srgbClr val="000000"/>
                                  </a:solidFill>
                                  <a:latin typeface="Cambria Math" panose="02040503050406030204" pitchFamily="18" charset="0"/>
                                </a:rPr>
                              </m:ctrlPr>
                            </m:mP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𝑎</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𝑏</m:t>
                                    </m:r>
                                  </m:sub>
                                </m:sSub>
                              </m:e>
                            </m:mr>
                            <m:mr>
                              <m:e>
                                <m:sSub>
                                  <m:sSubPr>
                                    <m:ctrlPr>
                                      <a:rPr lang="ca-ES" sz="1600" i="1">
                                        <a:solidFill>
                                          <a:srgbClr val="000000"/>
                                        </a:solidFill>
                                        <a:latin typeface="Cambria Math" panose="02040503050406030204" pitchFamily="18" charset="0"/>
                                      </a:rPr>
                                    </m:ctrlPr>
                                  </m:sSubPr>
                                  <m:e>
                                    <m:r>
                                      <a:rPr lang="ca-ES" sz="1600" i="1">
                                        <a:solidFill>
                                          <a:srgbClr val="000000"/>
                                        </a:solidFill>
                                        <a:latin typeface="Cambria Math" panose="02040503050406030204" pitchFamily="18" charset="0"/>
                                      </a:rPr>
                                      <m:t>𝑖</m:t>
                                    </m:r>
                                  </m:e>
                                  <m:sub>
                                    <m:r>
                                      <a:rPr lang="ca-ES" sz="1600" i="1">
                                        <a:solidFill>
                                          <a:srgbClr val="000000"/>
                                        </a:solidFill>
                                        <a:latin typeface="Cambria Math" panose="02040503050406030204" pitchFamily="18" charset="0"/>
                                      </a:rPr>
                                      <m:t>𝑐</m:t>
                                    </m:r>
                                  </m:sub>
                                </m:sSub>
                              </m:e>
                            </m:mr>
                          </m:m>
                        </m:e>
                      </m:d>
                    </m:oMath>
                  </m:oMathPara>
                </a14:m>
                <a:endParaRPr lang="ca-ES" sz="1600" dirty="0"/>
              </a:p>
            </p:txBody>
          </p:sp>
        </mc:Choice>
        <mc:Fallback xmlns="">
          <p:sp>
            <p:nvSpPr>
              <p:cNvPr id="550915" name="Object 3"/>
              <p:cNvSpPr txBox="1">
                <a:spLocks noRot="1" noChangeAspect="1" noMove="1" noResize="1" noEditPoints="1" noAdjustHandles="1" noChangeArrowheads="1" noChangeShapeType="1" noTextEdit="1"/>
              </p:cNvSpPr>
              <p:nvPr/>
            </p:nvSpPr>
            <p:spPr bwMode="auto">
              <a:xfrm>
                <a:off x="457200" y="4586661"/>
                <a:ext cx="8229600" cy="1849998"/>
              </a:xfrm>
              <a:prstGeom prst="rect">
                <a:avLst/>
              </a:prstGeom>
              <a:blipFill>
                <a:blip r:embed="rId4"/>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p:sp>
        <p:nvSpPr>
          <p:cNvPr id="3" name="Marcador de número de diapositiva 2"/>
          <p:cNvSpPr>
            <a:spLocks noGrp="1"/>
          </p:cNvSpPr>
          <p:nvPr>
            <p:ph type="sldNum" sz="quarter" idx="12"/>
          </p:nvPr>
        </p:nvSpPr>
        <p:spPr/>
        <p:txBody>
          <a:bodyPr/>
          <a:lstStyle/>
          <a:p>
            <a:fld id="{2739DF3F-EA59-48BB-8077-1FD00010D04E}" type="slidenum">
              <a:rPr lang="es-ES" smtClean="0"/>
              <a:pPr/>
              <a:t>76</a:t>
            </a:fld>
            <a:endParaRPr lang="es-ES"/>
          </a:p>
        </p:txBody>
      </p:sp>
      <p:sp>
        <p:nvSpPr>
          <p:cNvPr id="2" name="Marcador de pie de página 1">
            <a:extLst>
              <a:ext uri="{FF2B5EF4-FFF2-40B4-BE49-F238E27FC236}">
                <a16:creationId xmlns:a16="http://schemas.microsoft.com/office/drawing/2014/main" id="{0073F7FA-A00D-4E7B-BA24-11DCC74D099B}"/>
              </a:ext>
            </a:extLst>
          </p:cNvPr>
          <p:cNvSpPr>
            <a:spLocks noGrp="1"/>
          </p:cNvSpPr>
          <p:nvPr>
            <p:ph type="ftr" sz="quarter" idx="11"/>
          </p:nvPr>
        </p:nvSpPr>
        <p:spPr/>
        <p:txBody>
          <a:bodyPr/>
          <a:lstStyle/>
          <a:p>
            <a:r>
              <a:rPr lang="ca-ES"/>
              <a:t>PMSM motor control</a:t>
            </a:r>
          </a:p>
        </p:txBody>
      </p:sp>
      <p:sp>
        <p:nvSpPr>
          <p:cNvPr id="12" name="7 Marcador de contenido">
            <a:extLst>
              <a:ext uri="{FF2B5EF4-FFF2-40B4-BE49-F238E27FC236}">
                <a16:creationId xmlns:a16="http://schemas.microsoft.com/office/drawing/2014/main" id="{C01C7205-5341-4983-B2C5-707B7613EDB8}"/>
              </a:ext>
            </a:extLst>
          </p:cNvPr>
          <p:cNvSpPr txBox="1">
            <a:spLocks/>
          </p:cNvSpPr>
          <p:nvPr/>
        </p:nvSpPr>
        <p:spPr>
          <a:xfrm>
            <a:off x="457200" y="3635188"/>
            <a:ext cx="8229600" cy="104644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Orthogonal transformation. Maintains the instantaneous power (Concordia)</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en-GB" noProof="0" dirty="0"/>
              <a:t>Clarke transformation</a:t>
            </a:r>
          </a:p>
        </p:txBody>
      </p:sp>
      <p:sp>
        <p:nvSpPr>
          <p:cNvPr id="9" name="8 Marcador de contenido"/>
          <p:cNvSpPr>
            <a:spLocks noGrp="1"/>
          </p:cNvSpPr>
          <p:nvPr>
            <p:ph idx="1"/>
          </p:nvPr>
        </p:nvSpPr>
        <p:spPr/>
        <p:txBody>
          <a:bodyPr/>
          <a:lstStyle/>
          <a:p>
            <a:r>
              <a:rPr lang="en-GB" sz="2400" noProof="0" dirty="0"/>
              <a:t>From a three-phase system at 120</a:t>
            </a:r>
            <a:r>
              <a:rPr lang="en-GB" sz="2400" baseline="30000" noProof="0" dirty="0"/>
              <a:t>o</a:t>
            </a:r>
            <a:r>
              <a:rPr lang="en-GB" sz="2400" noProof="0" dirty="0"/>
              <a:t> in a flat surface to an orthogonal three-phase system</a:t>
            </a:r>
          </a:p>
          <a:p>
            <a:r>
              <a:rPr lang="en-GB" sz="2400" noProof="0" dirty="0"/>
              <a:t>But, the transformed variables still depend on the angle</a:t>
            </a:r>
          </a:p>
        </p:txBody>
      </p:sp>
      <p:sp>
        <p:nvSpPr>
          <p:cNvPr id="838659" name="Line 3"/>
          <p:cNvSpPr>
            <a:spLocks noChangeShapeType="1"/>
          </p:cNvSpPr>
          <p:nvPr/>
        </p:nvSpPr>
        <p:spPr bwMode="auto">
          <a:xfrm>
            <a:off x="4143375" y="4782690"/>
            <a:ext cx="1009650" cy="0"/>
          </a:xfrm>
          <a:prstGeom prst="line">
            <a:avLst/>
          </a:prstGeom>
          <a:noFill/>
          <a:ln w="114300">
            <a:solidFill>
              <a:schemeClr val="tx1"/>
            </a:solidFill>
            <a:round/>
            <a:headEnd/>
            <a:tailEnd type="triangle" w="med" len="med"/>
          </a:ln>
          <a:effectLst/>
        </p:spPr>
        <p:txBody>
          <a:bodyPr/>
          <a:lstStyle/>
          <a:p>
            <a:endParaRPr lang="ca-ES" dirty="0"/>
          </a:p>
        </p:txBody>
      </p:sp>
      <p:sp>
        <p:nvSpPr>
          <p:cNvPr id="838661" name="Text Box 5"/>
          <p:cNvSpPr txBox="1">
            <a:spLocks noChangeArrowheads="1"/>
          </p:cNvSpPr>
          <p:nvPr/>
        </p:nvSpPr>
        <p:spPr bwMode="auto">
          <a:xfrm>
            <a:off x="4192588" y="4201608"/>
            <a:ext cx="1093792" cy="400110"/>
          </a:xfrm>
          <a:prstGeom prst="rect">
            <a:avLst/>
          </a:prstGeom>
          <a:noFill/>
          <a:ln w="9525">
            <a:noFill/>
            <a:miter lim="800000"/>
            <a:headEnd/>
            <a:tailEnd/>
          </a:ln>
          <a:effectLst/>
        </p:spPr>
        <p:txBody>
          <a:bodyPr wrap="square">
            <a:spAutoFit/>
          </a:bodyPr>
          <a:lstStyle/>
          <a:p>
            <a:r>
              <a:rPr lang="es-ES" sz="2000" b="1" dirty="0">
                <a:latin typeface="Times New Roman" pitchFamily="18" charset="0"/>
              </a:rPr>
              <a:t>Clarke</a:t>
            </a:r>
          </a:p>
        </p:txBody>
      </p:sp>
      <p:pic>
        <p:nvPicPr>
          <p:cNvPr id="838663" name="Picture 7"/>
          <p:cNvPicPr>
            <a:picLocks noChangeAspect="1" noChangeArrowheads="1"/>
          </p:cNvPicPr>
          <p:nvPr/>
        </p:nvPicPr>
        <p:blipFill>
          <a:blip r:embed="rId3" cstate="print"/>
          <a:srcRect l="11850" t="8533" r="11850" b="12799"/>
          <a:stretch>
            <a:fillRect/>
          </a:stretch>
        </p:blipFill>
        <p:spPr bwMode="auto">
          <a:xfrm>
            <a:off x="683568" y="3546703"/>
            <a:ext cx="3459163" cy="2476500"/>
          </a:xfrm>
          <a:prstGeom prst="rect">
            <a:avLst/>
          </a:prstGeom>
          <a:noFill/>
          <a:ln w="9525">
            <a:noFill/>
            <a:miter lim="800000"/>
            <a:headEnd/>
            <a:tailEnd/>
          </a:ln>
          <a:effectLst/>
        </p:spPr>
      </p:pic>
      <p:pic>
        <p:nvPicPr>
          <p:cNvPr id="838664" name="Picture 8"/>
          <p:cNvPicPr>
            <a:picLocks noChangeAspect="1" noChangeArrowheads="1"/>
          </p:cNvPicPr>
          <p:nvPr/>
        </p:nvPicPr>
        <p:blipFill>
          <a:blip r:embed="rId4" cstate="print"/>
          <a:srcRect l="11850" t="8533" r="11850" b="12799"/>
          <a:stretch>
            <a:fillRect/>
          </a:stretch>
        </p:blipFill>
        <p:spPr bwMode="auto">
          <a:xfrm>
            <a:off x="5219700" y="3568253"/>
            <a:ext cx="3459163" cy="2476500"/>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77</a:t>
            </a:fld>
            <a:endParaRPr lang="es-ES"/>
          </a:p>
        </p:txBody>
      </p:sp>
      <p:sp>
        <p:nvSpPr>
          <p:cNvPr id="2" name="Marcador de pie de página 1">
            <a:extLst>
              <a:ext uri="{FF2B5EF4-FFF2-40B4-BE49-F238E27FC236}">
                <a16:creationId xmlns:a16="http://schemas.microsoft.com/office/drawing/2014/main" id="{611C1AF8-0FBF-46BA-97E7-E421ADF16616}"/>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n-GB" noProof="0" dirty="0"/>
              <a:t>Matrix transformations</a:t>
            </a:r>
          </a:p>
        </p:txBody>
      </p:sp>
      <p:sp>
        <p:nvSpPr>
          <p:cNvPr id="7" name="6 Marcador de contenido"/>
          <p:cNvSpPr>
            <a:spLocks noGrp="1"/>
          </p:cNvSpPr>
          <p:nvPr>
            <p:ph sz="half" idx="1"/>
          </p:nvPr>
        </p:nvSpPr>
        <p:spPr/>
        <p:txBody>
          <a:bodyPr/>
          <a:lstStyle/>
          <a:p>
            <a:r>
              <a:rPr lang="en-GB" i="1" noProof="0" dirty="0" err="1">
                <a:latin typeface="Times New Roman" pitchFamily="18" charset="0"/>
              </a:rPr>
              <a:t>i</a:t>
            </a:r>
            <a:r>
              <a:rPr lang="en-GB" baseline="-25000" noProof="0" dirty="0" err="1">
                <a:latin typeface="Symbol" pitchFamily="18" charset="2"/>
              </a:rPr>
              <a:t>a</a:t>
            </a:r>
            <a:r>
              <a:rPr lang="en-GB" noProof="0" dirty="0"/>
              <a:t> y </a:t>
            </a:r>
            <a:r>
              <a:rPr lang="en-GB" i="1" noProof="0" dirty="0" err="1">
                <a:latin typeface="Times New Roman" pitchFamily="18" charset="0"/>
              </a:rPr>
              <a:t>i</a:t>
            </a:r>
            <a:r>
              <a:rPr lang="en-GB" baseline="-25000" noProof="0" dirty="0" err="1">
                <a:latin typeface="Symbol" pitchFamily="18" charset="2"/>
              </a:rPr>
              <a:t>b</a:t>
            </a:r>
            <a:r>
              <a:rPr lang="en-GB" baseline="-25000" noProof="0" dirty="0">
                <a:latin typeface="Symbol" pitchFamily="18" charset="2"/>
              </a:rPr>
              <a:t> </a:t>
            </a:r>
            <a:r>
              <a:rPr lang="en-GB" noProof="0" dirty="0"/>
              <a:t>still depends on electrical rotor angle </a:t>
            </a:r>
            <a:r>
              <a:rPr lang="en-GB" i="1" noProof="0" dirty="0" err="1">
                <a:latin typeface="Symbol" pitchFamily="18" charset="2"/>
              </a:rPr>
              <a:t>q</a:t>
            </a:r>
            <a:r>
              <a:rPr lang="en-GB" baseline="-25000" noProof="0" dirty="0" err="1"/>
              <a:t>r</a:t>
            </a:r>
            <a:endParaRPr lang="en-GB" baseline="-25000" noProof="0" dirty="0"/>
          </a:p>
          <a:p>
            <a:r>
              <a:rPr lang="en-GB" noProof="0" dirty="0"/>
              <a:t>To eliminate this dependence, </a:t>
            </a:r>
            <a:r>
              <a:rPr lang="en-GB" noProof="0" dirty="0">
                <a:latin typeface="Symbol" pitchFamily="18" charset="2"/>
              </a:rPr>
              <a:t>a</a:t>
            </a:r>
            <a:r>
              <a:rPr lang="en-GB" noProof="0" dirty="0"/>
              <a:t> and </a:t>
            </a:r>
            <a:r>
              <a:rPr lang="en-GB" noProof="0" dirty="0">
                <a:latin typeface="Symbol" pitchFamily="18" charset="2"/>
              </a:rPr>
              <a:t>b</a:t>
            </a:r>
            <a:r>
              <a:rPr lang="en-GB" noProof="0" dirty="0"/>
              <a:t> axes must turn with rotor flux</a:t>
            </a:r>
          </a:p>
          <a:p>
            <a:r>
              <a:rPr lang="en-GB" noProof="0" dirty="0"/>
              <a:t>The rotating </a:t>
            </a:r>
            <a:r>
              <a:rPr lang="en-GB" noProof="0" dirty="0">
                <a:latin typeface="Symbol" pitchFamily="18" charset="2"/>
              </a:rPr>
              <a:t>a</a:t>
            </a:r>
            <a:r>
              <a:rPr lang="en-GB" noProof="0" dirty="0"/>
              <a:t> and </a:t>
            </a:r>
            <a:r>
              <a:rPr lang="en-GB" noProof="0" dirty="0">
                <a:latin typeface="Symbol" pitchFamily="18" charset="2"/>
              </a:rPr>
              <a:t>b</a:t>
            </a:r>
            <a:r>
              <a:rPr lang="en-GB" noProof="0" dirty="0"/>
              <a:t> axes are </a:t>
            </a:r>
            <a:r>
              <a:rPr lang="en-GB" i="1" noProof="0" dirty="0" err="1">
                <a:latin typeface="Times New Roman" pitchFamily="18" charset="0"/>
              </a:rPr>
              <a:t>d</a:t>
            </a:r>
            <a:r>
              <a:rPr lang="en-GB" i="1" baseline="30000" noProof="0" dirty="0" err="1">
                <a:latin typeface="Times New Roman" pitchFamily="18" charset="0"/>
              </a:rPr>
              <a:t>r</a:t>
            </a:r>
            <a:r>
              <a:rPr lang="en-GB" noProof="0" dirty="0"/>
              <a:t> and </a:t>
            </a:r>
            <a:r>
              <a:rPr lang="en-GB" i="1" noProof="0" dirty="0" err="1">
                <a:latin typeface="Times New Roman" pitchFamily="18" charset="0"/>
              </a:rPr>
              <a:t>q</a:t>
            </a:r>
            <a:r>
              <a:rPr lang="en-GB" i="1" baseline="30000" noProof="0" dirty="0" err="1">
                <a:latin typeface="Times New Roman" pitchFamily="18" charset="0"/>
              </a:rPr>
              <a:t>r</a:t>
            </a:r>
            <a:endParaRPr lang="en-GB" i="1" baseline="30000" noProof="0" dirty="0">
              <a:latin typeface="Times New Roman" pitchFamily="18" charset="0"/>
            </a:endParaRPr>
          </a:p>
        </p:txBody>
      </p:sp>
      <p:pic>
        <p:nvPicPr>
          <p:cNvPr id="9" name="Picture 5"/>
          <p:cNvPicPr>
            <a:picLocks noGrp="1" noChangeAspect="1" noChangeArrowheads="1"/>
          </p:cNvPicPr>
          <p:nvPr>
            <p:ph sz="half" idx="2"/>
          </p:nvPr>
        </p:nvPicPr>
        <p:blipFill>
          <a:blip r:embed="rId3" cstate="print"/>
          <a:stretch>
            <a:fillRect/>
          </a:stretch>
        </p:blipFill>
        <p:spPr bwMode="auto">
          <a:xfrm>
            <a:off x="4860032" y="1706301"/>
            <a:ext cx="3213422" cy="3090851"/>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78</a:t>
            </a:fld>
            <a:endParaRPr lang="es-ES"/>
          </a:p>
        </p:txBody>
      </p:sp>
      <p:sp>
        <p:nvSpPr>
          <p:cNvPr id="2" name="Marcador de pie de página 1">
            <a:extLst>
              <a:ext uri="{FF2B5EF4-FFF2-40B4-BE49-F238E27FC236}">
                <a16:creationId xmlns:a16="http://schemas.microsoft.com/office/drawing/2014/main" id="{01C00B01-6073-4E32-89F1-1CD3D3DF999F}"/>
              </a:ext>
            </a:extLst>
          </p:cNvPr>
          <p:cNvSpPr>
            <a:spLocks noGrp="1"/>
          </p:cNvSpPr>
          <p:nvPr>
            <p:ph type="ftr" sz="quarter" idx="11"/>
          </p:nvPr>
        </p:nvSpPr>
        <p:spPr/>
        <p:txBody>
          <a:bodyPr/>
          <a:lstStyle/>
          <a:p>
            <a:r>
              <a:rPr lang="ca-ES"/>
              <a:t>PMSM motor control</a:t>
            </a:r>
          </a:p>
        </p:txBody>
      </p:sp>
      <mc:AlternateContent xmlns:mc="http://schemas.openxmlformats.org/markup-compatibility/2006" xmlns:a14="http://schemas.microsoft.com/office/drawing/2010/main">
        <mc:Choice Requires="a14">
          <p:sp>
            <p:nvSpPr>
              <p:cNvPr id="8" name="Object 5">
                <a:extLst>
                  <a:ext uri="{FF2B5EF4-FFF2-40B4-BE49-F238E27FC236}">
                    <a16:creationId xmlns:a16="http://schemas.microsoft.com/office/drawing/2014/main" id="{019612B9-7DD9-46FE-B2FB-B3C8FD9242FB}"/>
                  </a:ext>
                </a:extLst>
              </p:cNvPr>
              <p:cNvSpPr txBox="1"/>
              <p:nvPr/>
            </p:nvSpPr>
            <p:spPr bwMode="auto">
              <a:xfrm>
                <a:off x="446881" y="5277225"/>
                <a:ext cx="8135938" cy="1123951"/>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d>
                        <m:dPr>
                          <m:ctrlPr>
                            <a:rPr lang="ca-ES" i="1" smtClean="0">
                              <a:solidFill>
                                <a:srgbClr val="000000"/>
                              </a:solidFill>
                              <a:latin typeface="Cambria Math" panose="02040503050406030204" pitchFamily="18" charset="0"/>
                            </a:rPr>
                          </m:ctrlPr>
                        </m:dPr>
                        <m:e>
                          <m:m>
                            <m:mPr>
                              <m:plcHide m:val="on"/>
                              <m:mcs>
                                <m:mc>
                                  <m:mcPr>
                                    <m:count m:val="1"/>
                                    <m:mcJc m:val="center"/>
                                  </m:mcPr>
                                </m:mc>
                              </m:mcs>
                              <m:ctrlPr>
                                <a:rPr lang="ca-ES" i="1">
                                  <a:solidFill>
                                    <a:srgbClr val="000000"/>
                                  </a:solidFill>
                                  <a:latin typeface="Cambria Math" panose="02040503050406030204" pitchFamily="18" charset="0"/>
                                </a:rPr>
                              </m:ctrlPr>
                            </m:mP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0</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ea typeface="Cambria Math" panose="02040503050406030204" pitchFamily="18" charset="0"/>
                                      </a:rPr>
                                      <m:t>𝛼</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ea typeface="Cambria Math" panose="02040503050406030204" pitchFamily="18" charset="0"/>
                                      </a:rPr>
                                      <m:t>𝛽</m:t>
                                    </m:r>
                                  </m:sub>
                                </m:sSub>
                              </m:e>
                            </m:mr>
                          </m:m>
                        </m:e>
                      </m:d>
                      <m:r>
                        <a:rPr lang="ca-ES" i="1">
                          <a:solidFill>
                            <a:srgbClr val="000000"/>
                          </a:solidFill>
                          <a:latin typeface="Cambria Math" panose="02040503050406030204" pitchFamily="18" charset="0"/>
                        </a:rPr>
                        <m:t>=</m:t>
                      </m:r>
                      <m:d>
                        <m:dPr>
                          <m:ctrlPr>
                            <a:rPr lang="ca-ES" i="1">
                              <a:solidFill>
                                <a:srgbClr val="000000"/>
                              </a:solidFill>
                              <a:latin typeface="Cambria Math" panose="02040503050406030204" pitchFamily="18" charset="0"/>
                            </a:rPr>
                          </m:ctrlPr>
                        </m:dPr>
                        <m:e>
                          <m:m>
                            <m:mPr>
                              <m:plcHide m:val="on"/>
                              <m:mcs>
                                <m:mc>
                                  <m:mcPr>
                                    <m:count m:val="3"/>
                                    <m:mcJc m:val="center"/>
                                  </m:mcPr>
                                </m:mc>
                              </m:mcs>
                              <m:ctrlPr>
                                <a:rPr lang="ca-ES" i="1">
                                  <a:solidFill>
                                    <a:srgbClr val="000000"/>
                                  </a:solidFill>
                                  <a:latin typeface="Cambria Math" panose="02040503050406030204" pitchFamily="18" charset="0"/>
                                </a:rPr>
                              </m:ctrlPr>
                            </m:mPr>
                            <m:mr>
                              <m:e>
                                <m:r>
                                  <a:rPr lang="ca-ES" i="1">
                                    <a:solidFill>
                                      <a:srgbClr val="000000"/>
                                    </a:solidFill>
                                    <a:latin typeface="Cambria Math" panose="02040503050406030204" pitchFamily="18" charset="0"/>
                                  </a:rPr>
                                  <m:t>1</m:t>
                                </m:r>
                              </m:e>
                              <m:e>
                                <m:r>
                                  <a:rPr lang="ca-ES" i="1">
                                    <a:solidFill>
                                      <a:srgbClr val="000000"/>
                                    </a:solidFill>
                                    <a:latin typeface="Cambria Math" panose="02040503050406030204" pitchFamily="18" charset="0"/>
                                  </a:rPr>
                                  <m:t>0</m:t>
                                </m:r>
                              </m:e>
                              <m:e>
                                <m:r>
                                  <a:rPr lang="ca-ES" i="1">
                                    <a:solidFill>
                                      <a:srgbClr val="000000"/>
                                    </a:solidFill>
                                    <a:latin typeface="Cambria Math" panose="02040503050406030204" pitchFamily="18" charset="0"/>
                                  </a:rPr>
                                  <m:t>0</m:t>
                                </m:r>
                              </m:e>
                            </m:mr>
                            <m:mr>
                              <m:e>
                                <m:r>
                                  <a:rPr lang="ca-ES" i="1">
                                    <a:solidFill>
                                      <a:srgbClr val="000000"/>
                                    </a:solidFill>
                                    <a:latin typeface="Cambria Math" panose="02040503050406030204" pitchFamily="18" charset="0"/>
                                  </a:rPr>
                                  <m:t>0</m:t>
                                </m:r>
                              </m:e>
                              <m:e>
                                <m:func>
                                  <m:funcPr>
                                    <m:ctrlPr>
                                      <a:rPr lang="ca-ES" i="1">
                                        <a:solidFill>
                                          <a:srgbClr val="000000"/>
                                        </a:solidFill>
                                        <a:latin typeface="Cambria Math" panose="02040503050406030204" pitchFamily="18" charset="0"/>
                                      </a:rPr>
                                    </m:ctrlPr>
                                  </m:funcPr>
                                  <m:fName>
                                    <m:r>
                                      <m:rPr>
                                        <m:sty m:val="p"/>
                                      </m:rPr>
                                      <a:rPr lang="ca-ES">
                                        <a:solidFill>
                                          <a:srgbClr val="000000"/>
                                        </a:solidFill>
                                        <a:latin typeface="Cambria Math" panose="02040503050406030204" pitchFamily="18" charset="0"/>
                                      </a:rPr>
                                      <m:t>cos</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e>
                                <m:r>
                                  <a:rPr lang="ca-ES" b="0" i="1" smtClean="0">
                                    <a:solidFill>
                                      <a:srgbClr val="000000"/>
                                    </a:solidFill>
                                    <a:latin typeface="Cambria Math" panose="02040503050406030204" pitchFamily="18" charset="0"/>
                                  </a:rPr>
                                  <m:t>−</m:t>
                                </m:r>
                                <m:func>
                                  <m:funcPr>
                                    <m:ctrlPr>
                                      <a:rPr lang="ca-ES" i="1">
                                        <a:solidFill>
                                          <a:srgbClr val="000000"/>
                                        </a:solidFill>
                                        <a:latin typeface="Cambria Math" panose="02040503050406030204" pitchFamily="18" charset="0"/>
                                      </a:rPr>
                                    </m:ctrlPr>
                                  </m:funcPr>
                                  <m:fName>
                                    <m:r>
                                      <m:rPr>
                                        <m:sty m:val="p"/>
                                      </m:rPr>
                                      <a:rPr lang="ca-ES">
                                        <a:solidFill>
                                          <a:srgbClr val="000000"/>
                                        </a:solidFill>
                                        <a:latin typeface="Cambria Math" panose="02040503050406030204" pitchFamily="18" charset="0"/>
                                      </a:rPr>
                                      <m:t>sin</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mr>
                            <m:mr>
                              <m:e>
                                <m:r>
                                  <a:rPr lang="ca-ES" i="1">
                                    <a:solidFill>
                                      <a:srgbClr val="000000"/>
                                    </a:solidFill>
                                    <a:latin typeface="Cambria Math" panose="02040503050406030204" pitchFamily="18" charset="0"/>
                                  </a:rPr>
                                  <m:t>0</m:t>
                                </m:r>
                              </m:e>
                              <m:e>
                                <m:func>
                                  <m:funcPr>
                                    <m:ctrlPr>
                                      <a:rPr lang="ca-ES" i="1">
                                        <a:solidFill>
                                          <a:srgbClr val="000000"/>
                                        </a:solidFill>
                                        <a:latin typeface="Cambria Math" panose="02040503050406030204" pitchFamily="18" charset="0"/>
                                      </a:rPr>
                                    </m:ctrlPr>
                                  </m:funcPr>
                                  <m:fName>
                                    <m:r>
                                      <m:rPr>
                                        <m:sty m:val="p"/>
                                      </m:rPr>
                                      <a:rPr lang="ca-ES">
                                        <a:solidFill>
                                          <a:srgbClr val="000000"/>
                                        </a:solidFill>
                                        <a:latin typeface="Cambria Math" panose="02040503050406030204" pitchFamily="18" charset="0"/>
                                      </a:rPr>
                                      <m:t>sin</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e>
                                <m:func>
                                  <m:funcPr>
                                    <m:ctrlPr>
                                      <a:rPr lang="ca-ES" i="1">
                                        <a:solidFill>
                                          <a:srgbClr val="000000"/>
                                        </a:solidFill>
                                        <a:latin typeface="Cambria Math" panose="02040503050406030204" pitchFamily="18" charset="0"/>
                                      </a:rPr>
                                    </m:ctrlPr>
                                  </m:funcPr>
                                  <m:fName>
                                    <m:r>
                                      <m:rPr>
                                        <m:sty m:val="p"/>
                                      </m:rPr>
                                      <a:rPr lang="ca-ES">
                                        <a:solidFill>
                                          <a:srgbClr val="000000"/>
                                        </a:solidFill>
                                        <a:latin typeface="Cambria Math" panose="02040503050406030204" pitchFamily="18" charset="0"/>
                                      </a:rPr>
                                      <m:t>cos</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mr>
                          </m:m>
                        </m:e>
                      </m:d>
                      <m:d>
                        <m:dPr>
                          <m:ctrlPr>
                            <a:rPr lang="ca-ES" i="1" smtClean="0">
                              <a:solidFill>
                                <a:srgbClr val="000000"/>
                              </a:solidFill>
                              <a:latin typeface="Cambria Math" panose="02040503050406030204" pitchFamily="18" charset="0"/>
                            </a:rPr>
                          </m:ctrlPr>
                        </m:dPr>
                        <m:e>
                          <m:m>
                            <m:mPr>
                              <m:plcHide m:val="on"/>
                              <m:mcs>
                                <m:mc>
                                  <m:mcPr>
                                    <m:count m:val="1"/>
                                    <m:mcJc m:val="center"/>
                                  </m:mcPr>
                                </m:mc>
                              </m:mcs>
                              <m:ctrlPr>
                                <a:rPr lang="ca-ES" i="1">
                                  <a:solidFill>
                                    <a:srgbClr val="000000"/>
                                  </a:solidFill>
                                  <a:latin typeface="Cambria Math" panose="02040503050406030204" pitchFamily="18" charset="0"/>
                                </a:rPr>
                              </m:ctrlPr>
                            </m:mP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0</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𝑑</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𝑞</m:t>
                                    </m:r>
                                  </m:sub>
                                </m:sSub>
                              </m:e>
                            </m:mr>
                          </m:m>
                        </m:e>
                      </m:d>
                      <m:func>
                        <m:funcPr>
                          <m:ctrlPr>
                            <a:rPr lang="ca-ES" i="1">
                              <a:solidFill>
                                <a:srgbClr val="000000"/>
                              </a:solidFill>
                              <a:latin typeface="Cambria Math" panose="02040503050406030204" pitchFamily="18" charset="0"/>
                            </a:rPr>
                          </m:ctrlPr>
                        </m:funcPr>
                        <m:fName>
                          <m:r>
                            <a:rPr lang="ca-ES" i="0">
                              <a:solidFill>
                                <a:srgbClr val="000000"/>
                              </a:solidFill>
                              <a:latin typeface="Cambria Math" panose="02040503050406030204" pitchFamily="18" charset="0"/>
                            </a:rPr>
                            <m:t>;</m:t>
                          </m:r>
                        </m:fName>
                        <m:e>
                          <m:r>
                            <a:rPr lang="ca-ES" i="1">
                              <a:solidFill>
                                <a:srgbClr val="000000"/>
                              </a:solidFill>
                              <a:latin typeface="Cambria Math" panose="02040503050406030204" pitchFamily="18" charset="0"/>
                            </a:rPr>
                            <m:t> </m:t>
                          </m:r>
                        </m:e>
                      </m:func>
                      <m:d>
                        <m:dPr>
                          <m:ctrlPr>
                            <a:rPr lang="ca-ES" i="1">
                              <a:solidFill>
                                <a:srgbClr val="000000"/>
                              </a:solidFill>
                              <a:latin typeface="Cambria Math" panose="02040503050406030204" pitchFamily="18" charset="0"/>
                            </a:rPr>
                          </m:ctrlPr>
                        </m:dPr>
                        <m:e>
                          <m:m>
                            <m:mPr>
                              <m:plcHide m:val="on"/>
                              <m:mcs>
                                <m:mc>
                                  <m:mcPr>
                                    <m:count m:val="1"/>
                                    <m:mcJc m:val="center"/>
                                  </m:mcPr>
                                </m:mc>
                              </m:mcs>
                              <m:ctrlPr>
                                <a:rPr lang="ca-ES" i="1">
                                  <a:solidFill>
                                    <a:srgbClr val="000000"/>
                                  </a:solidFill>
                                  <a:latin typeface="Cambria Math" panose="02040503050406030204" pitchFamily="18" charset="0"/>
                                </a:rPr>
                              </m:ctrlPr>
                            </m:mP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0</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𝑑</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𝑞</m:t>
                                    </m:r>
                                  </m:sub>
                                </m:sSub>
                              </m:e>
                            </m:mr>
                          </m:m>
                        </m:e>
                      </m:d>
                      <m:r>
                        <a:rPr lang="ca-ES" i="1">
                          <a:solidFill>
                            <a:srgbClr val="000000"/>
                          </a:solidFill>
                          <a:latin typeface="Cambria Math" panose="02040503050406030204" pitchFamily="18" charset="0"/>
                        </a:rPr>
                        <m:t>=</m:t>
                      </m:r>
                      <m:d>
                        <m:dPr>
                          <m:ctrlPr>
                            <a:rPr lang="ca-ES" i="1">
                              <a:solidFill>
                                <a:srgbClr val="000000"/>
                              </a:solidFill>
                              <a:latin typeface="Cambria Math" panose="02040503050406030204" pitchFamily="18" charset="0"/>
                            </a:rPr>
                          </m:ctrlPr>
                        </m:dPr>
                        <m:e>
                          <m:m>
                            <m:mPr>
                              <m:plcHide m:val="on"/>
                              <m:mcs>
                                <m:mc>
                                  <m:mcPr>
                                    <m:count m:val="3"/>
                                    <m:mcJc m:val="center"/>
                                  </m:mcPr>
                                </m:mc>
                              </m:mcs>
                              <m:ctrlPr>
                                <a:rPr lang="ca-ES" i="1">
                                  <a:solidFill>
                                    <a:srgbClr val="000000"/>
                                  </a:solidFill>
                                  <a:latin typeface="Cambria Math" panose="02040503050406030204" pitchFamily="18" charset="0"/>
                                </a:rPr>
                              </m:ctrlPr>
                            </m:mPr>
                            <m:mr>
                              <m:e>
                                <m:r>
                                  <a:rPr lang="ca-ES" b="0" i="1" smtClean="0">
                                    <a:solidFill>
                                      <a:srgbClr val="000000"/>
                                    </a:solidFill>
                                    <a:latin typeface="Cambria Math" panose="02040503050406030204" pitchFamily="18" charset="0"/>
                                  </a:rPr>
                                  <m:t>1</m:t>
                                </m:r>
                              </m:e>
                              <m:e>
                                <m:r>
                                  <a:rPr lang="ca-ES" b="0" i="1" smtClean="0">
                                    <a:solidFill>
                                      <a:srgbClr val="000000"/>
                                    </a:solidFill>
                                    <a:latin typeface="Cambria Math" panose="02040503050406030204" pitchFamily="18" charset="0"/>
                                  </a:rPr>
                                  <m:t>0</m:t>
                                </m:r>
                              </m:e>
                              <m:e>
                                <m:r>
                                  <a:rPr lang="ca-ES" b="0" i="1" smtClean="0">
                                    <a:solidFill>
                                      <a:srgbClr val="000000"/>
                                    </a:solidFill>
                                    <a:latin typeface="Cambria Math" panose="02040503050406030204" pitchFamily="18" charset="0"/>
                                  </a:rPr>
                                  <m:t>0</m:t>
                                </m:r>
                              </m:e>
                            </m:mr>
                            <m:mr>
                              <m:e>
                                <m:r>
                                  <a:rPr lang="ca-ES" b="0" i="1" smtClean="0">
                                    <a:solidFill>
                                      <a:srgbClr val="000000"/>
                                    </a:solidFill>
                                    <a:latin typeface="Cambria Math" panose="02040503050406030204" pitchFamily="18" charset="0"/>
                                  </a:rPr>
                                  <m:t>0</m:t>
                                </m:r>
                              </m:e>
                              <m:e>
                                <m:func>
                                  <m:funcPr>
                                    <m:ctrlPr>
                                      <a:rPr lang="ca-ES" i="1">
                                        <a:solidFill>
                                          <a:srgbClr val="000000"/>
                                        </a:solidFill>
                                        <a:latin typeface="Cambria Math" panose="02040503050406030204" pitchFamily="18" charset="0"/>
                                      </a:rPr>
                                    </m:ctrlPr>
                                  </m:funcPr>
                                  <m:fName>
                                    <m:r>
                                      <m:rPr>
                                        <m:sty m:val="p"/>
                                      </m:rPr>
                                      <a:rPr lang="ca-ES" i="0">
                                        <a:solidFill>
                                          <a:srgbClr val="000000"/>
                                        </a:solidFill>
                                        <a:latin typeface="Cambria Math" panose="02040503050406030204" pitchFamily="18" charset="0"/>
                                      </a:rPr>
                                      <m:t>cos</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e>
                                <m:func>
                                  <m:funcPr>
                                    <m:ctrlPr>
                                      <a:rPr lang="ca-ES" i="1">
                                        <a:solidFill>
                                          <a:srgbClr val="000000"/>
                                        </a:solidFill>
                                        <a:latin typeface="Cambria Math" panose="02040503050406030204" pitchFamily="18" charset="0"/>
                                      </a:rPr>
                                    </m:ctrlPr>
                                  </m:funcPr>
                                  <m:fName>
                                    <m:r>
                                      <m:rPr>
                                        <m:sty m:val="p"/>
                                      </m:rPr>
                                      <a:rPr lang="ca-ES" b="0" i="0" smtClean="0">
                                        <a:solidFill>
                                          <a:srgbClr val="000000"/>
                                        </a:solidFill>
                                        <a:latin typeface="Cambria Math" panose="02040503050406030204" pitchFamily="18" charset="0"/>
                                      </a:rPr>
                                      <m:t>sin</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mr>
                            <m:mr>
                              <m:e>
                                <m:r>
                                  <a:rPr lang="ca-ES" b="0" i="1" smtClean="0">
                                    <a:solidFill>
                                      <a:srgbClr val="000000"/>
                                    </a:solidFill>
                                    <a:latin typeface="Cambria Math" panose="02040503050406030204" pitchFamily="18" charset="0"/>
                                  </a:rPr>
                                  <m:t>0</m:t>
                                </m:r>
                              </m:e>
                              <m:e>
                                <m:r>
                                  <a:rPr lang="ca-ES" i="1">
                                    <a:solidFill>
                                      <a:srgbClr val="000000"/>
                                    </a:solidFill>
                                    <a:latin typeface="Cambria Math" panose="02040503050406030204" pitchFamily="18" charset="0"/>
                                  </a:rPr>
                                  <m:t>−</m:t>
                                </m:r>
                                <m:func>
                                  <m:funcPr>
                                    <m:ctrlPr>
                                      <a:rPr lang="ca-ES" i="1">
                                        <a:solidFill>
                                          <a:srgbClr val="000000"/>
                                        </a:solidFill>
                                        <a:latin typeface="Cambria Math" panose="02040503050406030204" pitchFamily="18" charset="0"/>
                                      </a:rPr>
                                    </m:ctrlPr>
                                  </m:funcPr>
                                  <m:fName>
                                    <m:r>
                                      <m:rPr>
                                        <m:sty m:val="p"/>
                                      </m:rPr>
                                      <a:rPr lang="ca-ES" i="0">
                                        <a:solidFill>
                                          <a:srgbClr val="000000"/>
                                        </a:solidFill>
                                        <a:latin typeface="Cambria Math" panose="02040503050406030204" pitchFamily="18" charset="0"/>
                                      </a:rPr>
                                      <m:t>sin</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e>
                                <m:r>
                                  <a:rPr lang="ca-ES" i="1">
                                    <a:solidFill>
                                      <a:srgbClr val="000000"/>
                                    </a:solidFill>
                                    <a:latin typeface="Cambria Math" panose="02040503050406030204" pitchFamily="18" charset="0"/>
                                  </a:rPr>
                                  <m:t>−</m:t>
                                </m:r>
                                <m:func>
                                  <m:funcPr>
                                    <m:ctrlPr>
                                      <a:rPr lang="ca-ES" i="1">
                                        <a:solidFill>
                                          <a:srgbClr val="000000"/>
                                        </a:solidFill>
                                        <a:latin typeface="Cambria Math" panose="02040503050406030204" pitchFamily="18" charset="0"/>
                                      </a:rPr>
                                    </m:ctrlPr>
                                  </m:funcPr>
                                  <m:fName>
                                    <m:r>
                                      <m:rPr>
                                        <m:sty m:val="p"/>
                                      </m:rPr>
                                      <a:rPr lang="ca-ES" b="0" i="0" smtClean="0">
                                        <a:solidFill>
                                          <a:srgbClr val="000000"/>
                                        </a:solidFill>
                                        <a:latin typeface="Cambria Math" panose="02040503050406030204" pitchFamily="18" charset="0"/>
                                      </a:rPr>
                                      <m:t>cos</m:t>
                                    </m:r>
                                  </m:fName>
                                  <m:e>
                                    <m:d>
                                      <m:dPr>
                                        <m:ctrlPr>
                                          <a:rPr lang="ca-ES" i="1">
                                            <a:solidFill>
                                              <a:srgbClr val="000000"/>
                                            </a:solidFill>
                                            <a:latin typeface="Cambria Math" panose="02040503050406030204" pitchFamily="18" charset="0"/>
                                          </a:rPr>
                                        </m:ctrlPr>
                                      </m:dPr>
                                      <m:e>
                                        <m:r>
                                          <a:rPr lang="ca-ES" i="1">
                                            <a:solidFill>
                                              <a:srgbClr val="000000"/>
                                            </a:solidFill>
                                            <a:latin typeface="Cambria Math" panose="02040503050406030204" pitchFamily="18" charset="0"/>
                                          </a:rPr>
                                          <m:t>𝜃</m:t>
                                        </m:r>
                                      </m:e>
                                    </m:d>
                                  </m:e>
                                </m:func>
                              </m:e>
                            </m:mr>
                          </m:m>
                        </m:e>
                      </m:d>
                      <m:d>
                        <m:dPr>
                          <m:ctrlPr>
                            <a:rPr lang="ca-ES" i="1">
                              <a:solidFill>
                                <a:srgbClr val="000000"/>
                              </a:solidFill>
                              <a:latin typeface="Cambria Math" panose="02040503050406030204" pitchFamily="18" charset="0"/>
                            </a:rPr>
                          </m:ctrlPr>
                        </m:dPr>
                        <m:e>
                          <m:m>
                            <m:mPr>
                              <m:plcHide m:val="on"/>
                              <m:mcs>
                                <m:mc>
                                  <m:mcPr>
                                    <m:count m:val="1"/>
                                    <m:mcJc m:val="center"/>
                                  </m:mcPr>
                                </m:mc>
                              </m:mcs>
                              <m:ctrlPr>
                                <a:rPr lang="ca-ES" i="1">
                                  <a:solidFill>
                                    <a:srgbClr val="000000"/>
                                  </a:solidFill>
                                  <a:latin typeface="Cambria Math" panose="02040503050406030204" pitchFamily="18" charset="0"/>
                                </a:rPr>
                              </m:ctrlPr>
                            </m:mP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0</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ea typeface="Cambria Math" panose="02040503050406030204" pitchFamily="18" charset="0"/>
                                      </a:rPr>
                                      <m:t>𝛼</m:t>
                                    </m:r>
                                  </m:sub>
                                </m:sSub>
                              </m:e>
                            </m:mr>
                            <m:m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ea typeface="Cambria Math" panose="02040503050406030204" pitchFamily="18" charset="0"/>
                                      </a:rPr>
                                      <m:t>𝛽</m:t>
                                    </m:r>
                                  </m:sub>
                                </m:sSub>
                              </m:e>
                            </m:mr>
                          </m:m>
                        </m:e>
                      </m:d>
                    </m:oMath>
                  </m:oMathPara>
                </a14:m>
                <a:endParaRPr lang="ca-ES" dirty="0"/>
              </a:p>
            </p:txBody>
          </p:sp>
        </mc:Choice>
        <mc:Fallback xmlns="">
          <p:sp>
            <p:nvSpPr>
              <p:cNvPr id="8" name="Object 5">
                <a:extLst>
                  <a:ext uri="{FF2B5EF4-FFF2-40B4-BE49-F238E27FC236}">
                    <a16:creationId xmlns:a16="http://schemas.microsoft.com/office/drawing/2014/main" id="{019612B9-7DD9-46FE-B2FB-B3C8FD9242FB}"/>
                  </a:ext>
                </a:extLst>
              </p:cNvPr>
              <p:cNvSpPr txBox="1">
                <a:spLocks noRot="1" noChangeAspect="1" noMove="1" noResize="1" noEditPoints="1" noAdjustHandles="1" noChangeArrowheads="1" noChangeShapeType="1" noTextEdit="1"/>
              </p:cNvSpPr>
              <p:nvPr/>
            </p:nvSpPr>
            <p:spPr bwMode="auto">
              <a:xfrm>
                <a:off x="446881" y="5277225"/>
                <a:ext cx="8135938" cy="1123951"/>
              </a:xfrm>
              <a:prstGeom prst="rect">
                <a:avLst/>
              </a:prstGeom>
              <a:blipFill>
                <a:blip r:embed="rId4"/>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n-GB" noProof="0" dirty="0"/>
              <a:t>Park transformation</a:t>
            </a:r>
          </a:p>
        </p:txBody>
      </p:sp>
      <p:sp>
        <p:nvSpPr>
          <p:cNvPr id="8" name="7 Marcador de contenido"/>
          <p:cNvSpPr>
            <a:spLocks noGrp="1"/>
          </p:cNvSpPr>
          <p:nvPr>
            <p:ph idx="1"/>
          </p:nvPr>
        </p:nvSpPr>
        <p:spPr/>
        <p:txBody>
          <a:bodyPr/>
          <a:lstStyle/>
          <a:p>
            <a:r>
              <a:rPr lang="en-GB" noProof="0" dirty="0"/>
              <a:t>Multiplying the two transformations</a:t>
            </a:r>
          </a:p>
        </p:txBody>
      </p:sp>
      <p:pic>
        <p:nvPicPr>
          <p:cNvPr id="9" name="Picture 5"/>
          <p:cNvPicPr>
            <a:picLocks noChangeAspect="1" noChangeArrowheads="1"/>
          </p:cNvPicPr>
          <p:nvPr/>
        </p:nvPicPr>
        <p:blipFill>
          <a:blip r:embed="rId3" cstate="print"/>
          <a:stretch>
            <a:fillRect/>
          </a:stretch>
        </p:blipFill>
        <p:spPr>
          <a:xfrm>
            <a:off x="467544" y="3429000"/>
            <a:ext cx="8229600" cy="2086582"/>
          </a:xfrm>
          <a:prstGeom prst="rect">
            <a:avLst/>
          </a:prstGeo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79</a:t>
            </a:fld>
            <a:endParaRPr lang="es-ES"/>
          </a:p>
        </p:txBody>
      </p:sp>
      <p:sp>
        <p:nvSpPr>
          <p:cNvPr id="2" name="Marcador de pie de página 1">
            <a:extLst>
              <a:ext uri="{FF2B5EF4-FFF2-40B4-BE49-F238E27FC236}">
                <a16:creationId xmlns:a16="http://schemas.microsoft.com/office/drawing/2014/main" id="{FABC628C-99DF-437A-80A3-AB821BACFC6F}"/>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9EAE0-369C-4AC6-B310-27172F352ED1}"/>
              </a:ext>
            </a:extLst>
          </p:cNvPr>
          <p:cNvSpPr>
            <a:spLocks noGrp="1"/>
          </p:cNvSpPr>
          <p:nvPr>
            <p:ph type="title"/>
          </p:nvPr>
        </p:nvSpPr>
        <p:spPr/>
        <p:txBody>
          <a:bodyPr/>
          <a:lstStyle/>
          <a:p>
            <a:r>
              <a:rPr lang="en-GB" noProof="0" dirty="0"/>
              <a:t>NEDC driving cycle</a:t>
            </a:r>
          </a:p>
        </p:txBody>
      </p:sp>
      <p:sp>
        <p:nvSpPr>
          <p:cNvPr id="5" name="Marcador de número de diapositiva 4">
            <a:extLst>
              <a:ext uri="{FF2B5EF4-FFF2-40B4-BE49-F238E27FC236}">
                <a16:creationId xmlns:a16="http://schemas.microsoft.com/office/drawing/2014/main" id="{537506B8-14A3-497E-8BFC-F1220033A4D4}"/>
              </a:ext>
            </a:extLst>
          </p:cNvPr>
          <p:cNvSpPr>
            <a:spLocks noGrp="1"/>
          </p:cNvSpPr>
          <p:nvPr>
            <p:ph type="sldNum" sz="quarter" idx="12"/>
          </p:nvPr>
        </p:nvSpPr>
        <p:spPr/>
        <p:txBody>
          <a:bodyPr/>
          <a:lstStyle/>
          <a:p>
            <a:fld id="{2739DF3F-EA59-48BB-8077-1FD00010D04E}" type="slidenum">
              <a:rPr lang="es-ES" smtClean="0"/>
              <a:pPr/>
              <a:t>8</a:t>
            </a:fld>
            <a:endParaRPr lang="es-ES"/>
          </a:p>
        </p:txBody>
      </p:sp>
      <p:pic>
        <p:nvPicPr>
          <p:cNvPr id="6" name="Marcador de contenido 4">
            <a:extLst>
              <a:ext uri="{FF2B5EF4-FFF2-40B4-BE49-F238E27FC236}">
                <a16:creationId xmlns:a16="http://schemas.microsoft.com/office/drawing/2014/main" id="{B761C275-8792-4758-B6B3-13E2477959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369" t="4925" r="7393" b="4570"/>
          <a:stretch/>
        </p:blipFill>
        <p:spPr>
          <a:xfrm>
            <a:off x="1223628" y="1196752"/>
            <a:ext cx="6696744" cy="5208664"/>
          </a:xfrm>
          <a:prstGeom prst="rect">
            <a:avLst/>
          </a:prstGeom>
        </p:spPr>
      </p:pic>
      <p:sp>
        <p:nvSpPr>
          <p:cNvPr id="3" name="Marcador de pie de página 2">
            <a:extLst>
              <a:ext uri="{FF2B5EF4-FFF2-40B4-BE49-F238E27FC236}">
                <a16:creationId xmlns:a16="http://schemas.microsoft.com/office/drawing/2014/main" id="{095CB7D2-EE66-49C8-BBA3-330E2CE47F00}"/>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46178605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GB" noProof="0" dirty="0"/>
              <a:t>Matrix transformations</a:t>
            </a:r>
          </a:p>
        </p:txBody>
      </p:sp>
      <p:sp>
        <p:nvSpPr>
          <p:cNvPr id="23555" name="Line 3"/>
          <p:cNvSpPr>
            <a:spLocks noChangeShapeType="1"/>
          </p:cNvSpPr>
          <p:nvPr/>
        </p:nvSpPr>
        <p:spPr bwMode="auto">
          <a:xfrm>
            <a:off x="4211960" y="3068960"/>
            <a:ext cx="1009650" cy="0"/>
          </a:xfrm>
          <a:prstGeom prst="line">
            <a:avLst/>
          </a:prstGeom>
          <a:noFill/>
          <a:ln w="114300">
            <a:solidFill>
              <a:schemeClr val="tx1"/>
            </a:solidFill>
            <a:round/>
            <a:headEnd/>
            <a:tailEnd type="triangle" w="med" len="med"/>
          </a:ln>
          <a:effectLst/>
        </p:spPr>
        <p:txBody>
          <a:bodyPr/>
          <a:lstStyle/>
          <a:p>
            <a:endParaRPr lang="ca-ES" dirty="0"/>
          </a:p>
        </p:txBody>
      </p:sp>
      <p:sp>
        <p:nvSpPr>
          <p:cNvPr id="23556" name="Line 4"/>
          <p:cNvSpPr>
            <a:spLocks noChangeShapeType="1"/>
          </p:cNvSpPr>
          <p:nvPr/>
        </p:nvSpPr>
        <p:spPr bwMode="auto">
          <a:xfrm flipH="1">
            <a:off x="6300192" y="4365104"/>
            <a:ext cx="720725" cy="1223963"/>
          </a:xfrm>
          <a:prstGeom prst="line">
            <a:avLst/>
          </a:prstGeom>
          <a:noFill/>
          <a:ln w="114300">
            <a:solidFill>
              <a:schemeClr val="tx1"/>
            </a:solidFill>
            <a:round/>
            <a:headEnd/>
            <a:tailEnd type="triangle" w="med" len="med"/>
          </a:ln>
          <a:effectLst/>
        </p:spPr>
        <p:txBody>
          <a:bodyPr/>
          <a:lstStyle/>
          <a:p>
            <a:endParaRPr lang="ca-ES" dirty="0"/>
          </a:p>
        </p:txBody>
      </p:sp>
      <p:sp>
        <p:nvSpPr>
          <p:cNvPr id="23557" name="Text Box 5"/>
          <p:cNvSpPr txBox="1">
            <a:spLocks noChangeArrowheads="1"/>
          </p:cNvSpPr>
          <p:nvPr/>
        </p:nvSpPr>
        <p:spPr bwMode="auto">
          <a:xfrm>
            <a:off x="4211960" y="2492896"/>
            <a:ext cx="739775" cy="290513"/>
          </a:xfrm>
          <a:prstGeom prst="rect">
            <a:avLst/>
          </a:prstGeom>
          <a:noFill/>
          <a:ln w="9525">
            <a:noFill/>
            <a:miter lim="800000"/>
            <a:headEnd/>
            <a:tailEnd/>
          </a:ln>
          <a:effectLst/>
        </p:spPr>
        <p:txBody>
          <a:bodyPr>
            <a:spAutoFit/>
          </a:bodyPr>
          <a:lstStyle/>
          <a:p>
            <a:pPr eaLnBrk="0" hangingPunct="0"/>
            <a:r>
              <a:rPr lang="es-ES" sz="2000" b="1" baseline="-25000" dirty="0">
                <a:latin typeface="Times New Roman" pitchFamily="18" charset="0"/>
              </a:rPr>
              <a:t>Clarke</a:t>
            </a:r>
          </a:p>
        </p:txBody>
      </p:sp>
      <p:sp>
        <p:nvSpPr>
          <p:cNvPr id="23558" name="Text Box 6"/>
          <p:cNvSpPr txBox="1">
            <a:spLocks noChangeArrowheads="1"/>
          </p:cNvSpPr>
          <p:nvPr/>
        </p:nvSpPr>
        <p:spPr bwMode="auto">
          <a:xfrm>
            <a:off x="6804248" y="4797152"/>
            <a:ext cx="1080120" cy="297517"/>
          </a:xfrm>
          <a:prstGeom prst="rect">
            <a:avLst/>
          </a:prstGeom>
          <a:noFill/>
          <a:ln w="9525">
            <a:noFill/>
            <a:miter lim="800000"/>
            <a:headEnd/>
            <a:tailEnd/>
          </a:ln>
          <a:effectLst/>
        </p:spPr>
        <p:txBody>
          <a:bodyPr wrap="square">
            <a:spAutoFit/>
          </a:bodyPr>
          <a:lstStyle/>
          <a:p>
            <a:pPr eaLnBrk="0" hangingPunct="0"/>
            <a:r>
              <a:rPr lang="es-ES" sz="2000" b="1" baseline="-25000" dirty="0">
                <a:latin typeface="Times New Roman" pitchFamily="18" charset="0"/>
              </a:rPr>
              <a:t>Rotation</a:t>
            </a:r>
          </a:p>
        </p:txBody>
      </p:sp>
      <p:pic>
        <p:nvPicPr>
          <p:cNvPr id="23560" name="Picture 8"/>
          <p:cNvPicPr>
            <a:picLocks noChangeAspect="1" noChangeArrowheads="1"/>
          </p:cNvPicPr>
          <p:nvPr/>
        </p:nvPicPr>
        <p:blipFill>
          <a:blip r:embed="rId3" cstate="print"/>
          <a:srcRect l="11850" t="8533" r="11850" b="12799"/>
          <a:stretch>
            <a:fillRect/>
          </a:stretch>
        </p:blipFill>
        <p:spPr bwMode="auto">
          <a:xfrm>
            <a:off x="5220072" y="1844824"/>
            <a:ext cx="3459163" cy="2476500"/>
          </a:xfrm>
          <a:prstGeom prst="rect">
            <a:avLst/>
          </a:prstGeom>
          <a:noFill/>
          <a:ln w="9525">
            <a:noFill/>
            <a:miter lim="800000"/>
            <a:headEnd/>
            <a:tailEnd/>
          </a:ln>
          <a:effectLst/>
        </p:spPr>
      </p:pic>
      <p:pic>
        <p:nvPicPr>
          <p:cNvPr id="23561" name="Picture 9"/>
          <p:cNvPicPr>
            <a:picLocks noChangeAspect="1" noChangeArrowheads="1"/>
          </p:cNvPicPr>
          <p:nvPr/>
        </p:nvPicPr>
        <p:blipFill>
          <a:blip r:embed="rId4" cstate="print"/>
          <a:srcRect l="11850" t="8533" r="11850" b="12799"/>
          <a:stretch>
            <a:fillRect/>
          </a:stretch>
        </p:blipFill>
        <p:spPr bwMode="auto">
          <a:xfrm>
            <a:off x="2771800" y="4357278"/>
            <a:ext cx="3168352" cy="2268302"/>
          </a:xfrm>
          <a:prstGeom prst="rect">
            <a:avLst/>
          </a:prstGeom>
          <a:noFill/>
          <a:ln w="9525">
            <a:noFill/>
            <a:miter lim="800000"/>
            <a:headEnd/>
            <a:tailEnd/>
          </a:ln>
          <a:effectLst/>
        </p:spPr>
      </p:pic>
      <p:pic>
        <p:nvPicPr>
          <p:cNvPr id="13" name="Picture 7"/>
          <p:cNvPicPr>
            <a:picLocks noChangeAspect="1" noChangeArrowheads="1"/>
          </p:cNvPicPr>
          <p:nvPr/>
        </p:nvPicPr>
        <p:blipFill>
          <a:blip r:embed="rId5" cstate="print"/>
          <a:srcRect l="11850" t="8533" r="11850" b="12799"/>
          <a:stretch>
            <a:fillRect/>
          </a:stretch>
        </p:blipFill>
        <p:spPr bwMode="auto">
          <a:xfrm>
            <a:off x="683568" y="1772816"/>
            <a:ext cx="3459163" cy="2476500"/>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80</a:t>
            </a:fld>
            <a:endParaRPr lang="es-ES"/>
          </a:p>
        </p:txBody>
      </p:sp>
      <p:sp>
        <p:nvSpPr>
          <p:cNvPr id="2" name="Marcador de pie de página 1">
            <a:extLst>
              <a:ext uri="{FF2B5EF4-FFF2-40B4-BE49-F238E27FC236}">
                <a16:creationId xmlns:a16="http://schemas.microsoft.com/office/drawing/2014/main" id="{E4225696-88C6-4C19-BD4A-D165DDF15309}"/>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normAutofit/>
          </a:bodyPr>
          <a:lstStyle/>
          <a:p>
            <a:r>
              <a:rPr lang="en-GB" noProof="0" dirty="0"/>
              <a:t>Park transformation</a:t>
            </a:r>
          </a:p>
        </p:txBody>
      </p:sp>
      <p:sp>
        <p:nvSpPr>
          <p:cNvPr id="833539" name="Rectangle 3"/>
          <p:cNvSpPr>
            <a:spLocks noGrp="1" noChangeArrowheads="1"/>
          </p:cNvSpPr>
          <p:nvPr>
            <p:ph idx="1"/>
          </p:nvPr>
        </p:nvSpPr>
        <p:spPr>
          <a:xfrm>
            <a:off x="457200" y="1600201"/>
            <a:ext cx="8229600" cy="587376"/>
          </a:xfrm>
        </p:spPr>
        <p:txBody>
          <a:bodyPr/>
          <a:lstStyle/>
          <a:p>
            <a:r>
              <a:rPr lang="en-GB" noProof="0" dirty="0"/>
              <a:t>Constant module</a:t>
            </a:r>
          </a:p>
        </p:txBody>
      </p:sp>
      <mc:AlternateContent xmlns:mc="http://schemas.openxmlformats.org/markup-compatibility/2006" xmlns:a14="http://schemas.microsoft.com/office/drawing/2010/main">
        <mc:Choice Requires="a14">
          <p:sp>
            <p:nvSpPr>
              <p:cNvPr id="833541" name="Object 5"/>
              <p:cNvSpPr txBox="1"/>
              <p:nvPr/>
            </p:nvSpPr>
            <p:spPr bwMode="auto">
              <a:xfrm>
                <a:off x="550862" y="2017129"/>
                <a:ext cx="8135938" cy="1436081"/>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𝑎</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𝑏</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𝑐</m:t>
                                    </m:r>
                                  </m:sub>
                                </m:sSub>
                              </m:e>
                            </m:mr>
                          </m:m>
                        </m:e>
                      </m:d>
                      <m:r>
                        <a:rPr lang="ca-ES" sz="1200" i="1">
                          <a:solidFill>
                            <a:srgbClr val="000000"/>
                          </a:solidFill>
                          <a:latin typeface="Cambria Math" panose="02040503050406030204" pitchFamily="18" charset="0"/>
                        </a:rPr>
                        <m:t>=</m:t>
                      </m:r>
                      <m:d>
                        <m:dPr>
                          <m:ctrlPr>
                            <a:rPr lang="ca-ES" sz="1200" i="1">
                              <a:solidFill>
                                <a:srgbClr val="000000"/>
                              </a:solidFill>
                              <a:latin typeface="Cambria Math" panose="02040503050406030204" pitchFamily="18" charset="0"/>
                            </a:rPr>
                          </m:ctrlPr>
                        </m:dPr>
                        <m:e>
                          <m:m>
                            <m:mPr>
                              <m:plcHide m:val="on"/>
                              <m:mcs>
                                <m:mc>
                                  <m:mcPr>
                                    <m:count m:val="3"/>
                                    <m:mcJc m:val="center"/>
                                  </m:mcPr>
                                </m:mc>
                              </m:mcs>
                              <m:ctrlPr>
                                <a:rPr lang="ca-ES" sz="1200" i="1">
                                  <a:solidFill>
                                    <a:srgbClr val="000000"/>
                                  </a:solidFill>
                                  <a:latin typeface="Cambria Math" panose="02040503050406030204" pitchFamily="18" charset="0"/>
                                </a:rPr>
                              </m:ctrlPr>
                            </m:mPr>
                            <m:mr>
                              <m:e>
                                <m:r>
                                  <a:rPr lang="ca-ES" sz="1200" i="1">
                                    <a:solidFill>
                                      <a:srgbClr val="000000"/>
                                    </a:solidFill>
                                    <a:latin typeface="Cambria Math" panose="02040503050406030204" pitchFamily="18" charset="0"/>
                                  </a:rPr>
                                  <m:t>1</m:t>
                                </m:r>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r>
                                      <a:rPr lang="ca-ES" sz="1200" i="1">
                                        <a:solidFill>
                                          <a:srgbClr val="000000"/>
                                        </a:solidFill>
                                        <a:latin typeface="Cambria Math" panose="02040503050406030204" pitchFamily="18" charset="0"/>
                                      </a:rPr>
                                      <m:t>𝜃</m:t>
                                    </m:r>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r>
                                      <a:rPr lang="ca-ES" sz="1200" i="1">
                                        <a:solidFill>
                                          <a:srgbClr val="000000"/>
                                        </a:solidFill>
                                        <a:latin typeface="Cambria Math" panose="02040503050406030204" pitchFamily="18" charset="0"/>
                                      </a:rPr>
                                      <m:t>𝜃</m:t>
                                    </m:r>
                                  </m:e>
                                </m:func>
                              </m:e>
                            </m:mr>
                            <m:mr>
                              <m:e>
                                <m:r>
                                  <a:rPr lang="ca-ES" sz="1200" i="1">
                                    <a:solidFill>
                                      <a:srgbClr val="000000"/>
                                    </a:solidFill>
                                    <a:latin typeface="Cambria Math" panose="02040503050406030204" pitchFamily="18" charset="0"/>
                                  </a:rPr>
                                  <m:t>1</m:t>
                                </m:r>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r>
                              <m:e>
                                <m:r>
                                  <a:rPr lang="ca-ES" sz="1200" i="1">
                                    <a:solidFill>
                                      <a:srgbClr val="000000"/>
                                    </a:solidFill>
                                    <a:latin typeface="Cambria Math" panose="02040503050406030204" pitchFamily="18" charset="0"/>
                                  </a:rPr>
                                  <m:t>1</m:t>
                                </m:r>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
                        </m:e>
                      </m:d>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0</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𝑑</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𝑞</m:t>
                                    </m:r>
                                  </m:sub>
                                </m:sSub>
                              </m:e>
                            </m:mr>
                          </m:m>
                        </m:e>
                      </m:d>
                      <m:func>
                        <m:funcPr>
                          <m:ctrlPr>
                            <a:rPr lang="ca-ES" sz="1200" i="1">
                              <a:solidFill>
                                <a:srgbClr val="000000"/>
                              </a:solidFill>
                              <a:latin typeface="Cambria Math" panose="02040503050406030204" pitchFamily="18" charset="0"/>
                            </a:rPr>
                          </m:ctrlPr>
                        </m:funcPr>
                        <m:fName>
                          <m:r>
                            <a:rPr lang="ca-ES" sz="1200" i="0">
                              <a:solidFill>
                                <a:srgbClr val="000000"/>
                              </a:solidFill>
                              <a:latin typeface="Cambria Math" panose="02040503050406030204" pitchFamily="18" charset="0"/>
                            </a:rPr>
                            <m:t>;</m:t>
                          </m:r>
                        </m:fName>
                        <m:e>
                          <m:r>
                            <a:rPr lang="ca-ES" sz="1200" i="1">
                              <a:solidFill>
                                <a:srgbClr val="000000"/>
                              </a:solidFill>
                              <a:latin typeface="Cambria Math" panose="02040503050406030204" pitchFamily="18" charset="0"/>
                            </a:rPr>
                            <m:t> </m:t>
                          </m:r>
                        </m:e>
                      </m:func>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0</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𝑑</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𝑞</m:t>
                                    </m:r>
                                  </m:sub>
                                </m:sSub>
                              </m:e>
                            </m:mr>
                          </m:m>
                        </m:e>
                      </m:d>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num>
                        <m:den>
                          <m:r>
                            <a:rPr lang="ca-ES" sz="1200" i="1">
                              <a:solidFill>
                                <a:srgbClr val="000000"/>
                              </a:solidFill>
                              <a:latin typeface="Cambria Math" panose="02040503050406030204" pitchFamily="18" charset="0"/>
                            </a:rPr>
                            <m:t>3</m:t>
                          </m:r>
                        </m:den>
                      </m:f>
                      <m:d>
                        <m:dPr>
                          <m:ctrlPr>
                            <a:rPr lang="ca-ES" sz="1200" i="1">
                              <a:solidFill>
                                <a:srgbClr val="000000"/>
                              </a:solidFill>
                              <a:latin typeface="Cambria Math" panose="02040503050406030204" pitchFamily="18" charset="0"/>
                            </a:rPr>
                          </m:ctrlPr>
                        </m:dPr>
                        <m:e>
                          <m:m>
                            <m:mPr>
                              <m:plcHide m:val="on"/>
                              <m:mcs>
                                <m:mc>
                                  <m:mcPr>
                                    <m:count m:val="3"/>
                                    <m:mcJc m:val="center"/>
                                  </m:mcPr>
                                </m:mc>
                              </m:mcs>
                              <m:ctrlPr>
                                <a:rPr lang="ca-ES" sz="1200" i="1">
                                  <a:solidFill>
                                    <a:srgbClr val="000000"/>
                                  </a:solidFill>
                                  <a:latin typeface="Cambria Math" panose="02040503050406030204" pitchFamily="18" charset="0"/>
                                </a:rPr>
                              </m:ctrlPr>
                            </m:mPr>
                            <m:mr>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
                                      <a:rPr lang="ca-ES" sz="1200" i="1">
                                        <a:solidFill>
                                          <a:srgbClr val="000000"/>
                                        </a:solidFill>
                                        <a:latin typeface="Cambria Math" panose="02040503050406030204" pitchFamily="18" charset="0"/>
                                      </a:rPr>
                                      <m:t>2</m:t>
                                    </m:r>
                                  </m:den>
                                </m:f>
                              </m:e>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
                                      <a:rPr lang="ca-ES" sz="1200" i="1">
                                        <a:solidFill>
                                          <a:srgbClr val="000000"/>
                                        </a:solidFill>
                                        <a:latin typeface="Cambria Math" panose="02040503050406030204" pitchFamily="18" charset="0"/>
                                      </a:rPr>
                                      <m:t>2</m:t>
                                    </m:r>
                                  </m:den>
                                </m:f>
                              </m:e>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
                                      <a:rPr lang="ca-ES" sz="1200" i="1">
                                        <a:solidFill>
                                          <a:srgbClr val="000000"/>
                                        </a:solidFill>
                                        <a:latin typeface="Cambria Math" panose="02040503050406030204" pitchFamily="18" charset="0"/>
                                      </a:rPr>
                                      <m:t>2</m:t>
                                    </m:r>
                                  </m:den>
                                </m:f>
                              </m:e>
                            </m:mr>
                            <m:mr>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r>
                                      <a:rPr lang="ca-ES" sz="1200" i="1">
                                        <a:solidFill>
                                          <a:srgbClr val="000000"/>
                                        </a:solidFill>
                                        <a:latin typeface="Cambria Math" panose="02040503050406030204" pitchFamily="18" charset="0"/>
                                      </a:rPr>
                                      <m:t>𝜃</m:t>
                                    </m:r>
                                  </m:e>
                                </m:func>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r>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r>
                                      <a:rPr lang="ca-ES" sz="1200" i="1">
                                        <a:solidFill>
                                          <a:srgbClr val="000000"/>
                                        </a:solidFill>
                                        <a:latin typeface="Cambria Math" panose="02040503050406030204" pitchFamily="18" charset="0"/>
                                      </a:rPr>
                                      <m:t>𝜃</m:t>
                                    </m:r>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
                        </m:e>
                      </m:d>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𝑎</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𝑏</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𝑐</m:t>
                                    </m:r>
                                  </m:sub>
                                </m:sSub>
                              </m:e>
                            </m:mr>
                          </m:m>
                        </m:e>
                      </m:d>
                    </m:oMath>
                  </m:oMathPara>
                </a14:m>
                <a:endParaRPr lang="ca-ES" sz="1200" dirty="0"/>
              </a:p>
            </p:txBody>
          </p:sp>
        </mc:Choice>
        <mc:Fallback xmlns="">
          <p:sp>
            <p:nvSpPr>
              <p:cNvPr id="833541" name="Object 5"/>
              <p:cNvSpPr txBox="1">
                <a:spLocks noRot="1" noChangeAspect="1" noMove="1" noResize="1" noEditPoints="1" noAdjustHandles="1" noChangeArrowheads="1" noChangeShapeType="1" noTextEdit="1"/>
              </p:cNvSpPr>
              <p:nvPr/>
            </p:nvSpPr>
            <p:spPr bwMode="auto">
              <a:xfrm>
                <a:off x="550862" y="2017129"/>
                <a:ext cx="8135938" cy="1436081"/>
              </a:xfrm>
              <a:prstGeom prst="rect">
                <a:avLst/>
              </a:prstGeom>
              <a:blipFill>
                <a:blip r:embed="rId3"/>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833542" name="Object 6"/>
              <p:cNvSpPr txBox="1"/>
              <p:nvPr/>
            </p:nvSpPr>
            <p:spPr bwMode="auto">
              <a:xfrm>
                <a:off x="539750" y="4718844"/>
                <a:ext cx="8366125" cy="965200"/>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𝑎</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𝑏</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𝑐</m:t>
                                    </m:r>
                                  </m:sub>
                                </m:sSub>
                              </m:e>
                            </m:mr>
                          </m:m>
                        </m:e>
                      </m:d>
                      <m:r>
                        <a:rPr lang="ca-ES" sz="1200" i="1">
                          <a:solidFill>
                            <a:srgbClr val="000000"/>
                          </a:solidFill>
                          <a:latin typeface="Cambria Math" panose="02040503050406030204" pitchFamily="18" charset="0"/>
                        </a:rPr>
                        <m:t>=</m:t>
                      </m:r>
                      <m:rad>
                        <m:radPr>
                          <m:degHide m:val="on"/>
                          <m:ctrlPr>
                            <a:rPr lang="ca-ES" sz="1200" i="1">
                              <a:solidFill>
                                <a:srgbClr val="000000"/>
                              </a:solidFill>
                              <a:latin typeface="Cambria Math" panose="02040503050406030204" pitchFamily="18" charset="0"/>
                            </a:rPr>
                          </m:ctrlPr>
                        </m:radPr>
                        <m:deg/>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num>
                            <m:den>
                              <m:r>
                                <a:rPr lang="ca-ES" sz="1200" i="1">
                                  <a:solidFill>
                                    <a:srgbClr val="000000"/>
                                  </a:solidFill>
                                  <a:latin typeface="Cambria Math" panose="02040503050406030204" pitchFamily="18" charset="0"/>
                                </a:rPr>
                                <m:t>3</m:t>
                              </m:r>
                            </m:den>
                          </m:f>
                        </m:e>
                      </m:rad>
                      <m:d>
                        <m:dPr>
                          <m:ctrlPr>
                            <a:rPr lang="ca-ES" sz="1200" i="1">
                              <a:solidFill>
                                <a:srgbClr val="000000"/>
                              </a:solidFill>
                              <a:latin typeface="Cambria Math" panose="02040503050406030204" pitchFamily="18" charset="0"/>
                            </a:rPr>
                          </m:ctrlPr>
                        </m:dPr>
                        <m:e>
                          <m:m>
                            <m:mPr>
                              <m:plcHide m:val="on"/>
                              <m:mcs>
                                <m:mc>
                                  <m:mcPr>
                                    <m:count m:val="3"/>
                                    <m:mcJc m:val="center"/>
                                  </m:mcPr>
                                </m:mc>
                              </m:mcs>
                              <m:ctrlPr>
                                <a:rPr lang="ca-ES" sz="1200" i="1">
                                  <a:solidFill>
                                    <a:srgbClr val="000000"/>
                                  </a:solidFill>
                                  <a:latin typeface="Cambria Math" panose="02040503050406030204" pitchFamily="18" charset="0"/>
                                </a:rPr>
                              </m:ctrlPr>
                            </m:mPr>
                            <m:mr>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ad>
                                      <m:radPr>
                                        <m:degHide m:val="on"/>
                                        <m:ctrlPr>
                                          <a:rPr lang="ca-ES" sz="1200" i="1">
                                            <a:solidFill>
                                              <a:srgbClr val="000000"/>
                                            </a:solidFill>
                                            <a:latin typeface="Cambria Math" panose="02040503050406030204" pitchFamily="18" charset="0"/>
                                          </a:rPr>
                                        </m:ctrlPr>
                                      </m:radPr>
                                      <m:deg/>
                                      <m:e>
                                        <m:r>
                                          <a:rPr lang="ca-ES" sz="1200" i="1">
                                            <a:solidFill>
                                              <a:srgbClr val="000000"/>
                                            </a:solidFill>
                                            <a:latin typeface="Cambria Math" panose="02040503050406030204" pitchFamily="18" charset="0"/>
                                          </a:rPr>
                                          <m:t>2</m:t>
                                        </m:r>
                                      </m:e>
                                    </m:rad>
                                  </m:den>
                                </m:f>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r>
                                      <a:rPr lang="ca-ES" sz="1200" i="1">
                                        <a:solidFill>
                                          <a:srgbClr val="000000"/>
                                        </a:solidFill>
                                        <a:latin typeface="Cambria Math" panose="02040503050406030204" pitchFamily="18" charset="0"/>
                                      </a:rPr>
                                      <m:t>𝜃</m:t>
                                    </m:r>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r>
                                      <a:rPr lang="ca-ES" sz="1200" i="1">
                                        <a:solidFill>
                                          <a:srgbClr val="000000"/>
                                        </a:solidFill>
                                        <a:latin typeface="Cambria Math" panose="02040503050406030204" pitchFamily="18" charset="0"/>
                                      </a:rPr>
                                      <m:t>𝜃</m:t>
                                    </m:r>
                                  </m:e>
                                </m:func>
                              </m:e>
                            </m:mr>
                            <m:mr>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ad>
                                      <m:radPr>
                                        <m:degHide m:val="on"/>
                                        <m:ctrlPr>
                                          <a:rPr lang="ca-ES" sz="1200" i="1">
                                            <a:solidFill>
                                              <a:srgbClr val="000000"/>
                                            </a:solidFill>
                                            <a:latin typeface="Cambria Math" panose="02040503050406030204" pitchFamily="18" charset="0"/>
                                          </a:rPr>
                                        </m:ctrlPr>
                                      </m:radPr>
                                      <m:deg/>
                                      <m:e>
                                        <m:r>
                                          <a:rPr lang="ca-ES" sz="1200" i="1">
                                            <a:solidFill>
                                              <a:srgbClr val="000000"/>
                                            </a:solidFill>
                                            <a:latin typeface="Cambria Math" panose="02040503050406030204" pitchFamily="18" charset="0"/>
                                          </a:rPr>
                                          <m:t>2</m:t>
                                        </m:r>
                                      </m:e>
                                    </m:rad>
                                  </m:den>
                                </m:f>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r>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ad>
                                      <m:radPr>
                                        <m:degHide m:val="on"/>
                                        <m:ctrlPr>
                                          <a:rPr lang="ca-ES" sz="1200" i="1">
                                            <a:solidFill>
                                              <a:srgbClr val="000000"/>
                                            </a:solidFill>
                                            <a:latin typeface="Cambria Math" panose="02040503050406030204" pitchFamily="18" charset="0"/>
                                          </a:rPr>
                                        </m:ctrlPr>
                                      </m:radPr>
                                      <m:deg/>
                                      <m:e>
                                        <m:r>
                                          <a:rPr lang="ca-ES" sz="1200" i="1">
                                            <a:solidFill>
                                              <a:srgbClr val="000000"/>
                                            </a:solidFill>
                                            <a:latin typeface="Cambria Math" panose="02040503050406030204" pitchFamily="18" charset="0"/>
                                          </a:rPr>
                                          <m:t>2</m:t>
                                        </m:r>
                                      </m:e>
                                    </m:rad>
                                  </m:den>
                                </m:f>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
                        </m:e>
                      </m:d>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0</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𝑑</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𝑞</m:t>
                                    </m:r>
                                  </m:sub>
                                </m:sSub>
                              </m:e>
                            </m:mr>
                          </m:m>
                        </m:e>
                      </m:d>
                      <m:func>
                        <m:funcPr>
                          <m:ctrlPr>
                            <a:rPr lang="ca-ES" sz="1200" i="1">
                              <a:solidFill>
                                <a:srgbClr val="000000"/>
                              </a:solidFill>
                              <a:latin typeface="Cambria Math" panose="02040503050406030204" pitchFamily="18" charset="0"/>
                            </a:rPr>
                          </m:ctrlPr>
                        </m:funcPr>
                        <m:fName>
                          <m:r>
                            <a:rPr lang="ca-ES" sz="1200" i="0">
                              <a:solidFill>
                                <a:srgbClr val="000000"/>
                              </a:solidFill>
                              <a:latin typeface="Cambria Math" panose="02040503050406030204" pitchFamily="18" charset="0"/>
                            </a:rPr>
                            <m:t>;</m:t>
                          </m:r>
                        </m:fName>
                        <m:e>
                          <m:r>
                            <a:rPr lang="ca-ES" sz="1200" i="1">
                              <a:solidFill>
                                <a:srgbClr val="000000"/>
                              </a:solidFill>
                              <a:latin typeface="Cambria Math" panose="02040503050406030204" pitchFamily="18" charset="0"/>
                            </a:rPr>
                            <m:t> </m:t>
                          </m:r>
                        </m:e>
                      </m:func>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0</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𝑑</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𝑞</m:t>
                                    </m:r>
                                  </m:sub>
                                </m:sSub>
                              </m:e>
                            </m:mr>
                          </m:m>
                        </m:e>
                      </m:d>
                      <m:r>
                        <a:rPr lang="ca-ES" sz="1200" i="1">
                          <a:solidFill>
                            <a:srgbClr val="000000"/>
                          </a:solidFill>
                          <a:latin typeface="Cambria Math" panose="02040503050406030204" pitchFamily="18" charset="0"/>
                        </a:rPr>
                        <m:t>=</m:t>
                      </m:r>
                      <m:rad>
                        <m:radPr>
                          <m:degHide m:val="on"/>
                          <m:ctrlPr>
                            <a:rPr lang="ca-ES" sz="1200" i="1">
                              <a:solidFill>
                                <a:srgbClr val="000000"/>
                              </a:solidFill>
                              <a:latin typeface="Cambria Math" panose="02040503050406030204" pitchFamily="18" charset="0"/>
                            </a:rPr>
                          </m:ctrlPr>
                        </m:radPr>
                        <m:deg/>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num>
                            <m:den>
                              <m:r>
                                <a:rPr lang="ca-ES" sz="1200" i="1">
                                  <a:solidFill>
                                    <a:srgbClr val="000000"/>
                                  </a:solidFill>
                                  <a:latin typeface="Cambria Math" panose="02040503050406030204" pitchFamily="18" charset="0"/>
                                </a:rPr>
                                <m:t>3</m:t>
                              </m:r>
                            </m:den>
                          </m:f>
                        </m:e>
                      </m:rad>
                      <m:d>
                        <m:dPr>
                          <m:ctrlPr>
                            <a:rPr lang="ca-ES" sz="1200" i="1">
                              <a:solidFill>
                                <a:srgbClr val="000000"/>
                              </a:solidFill>
                              <a:latin typeface="Cambria Math" panose="02040503050406030204" pitchFamily="18" charset="0"/>
                            </a:rPr>
                          </m:ctrlPr>
                        </m:dPr>
                        <m:e>
                          <m:m>
                            <m:mPr>
                              <m:plcHide m:val="on"/>
                              <m:mcs>
                                <m:mc>
                                  <m:mcPr>
                                    <m:count m:val="3"/>
                                    <m:mcJc m:val="center"/>
                                  </m:mcPr>
                                </m:mc>
                              </m:mcs>
                              <m:ctrlPr>
                                <a:rPr lang="ca-ES" sz="1200" i="1">
                                  <a:solidFill>
                                    <a:srgbClr val="000000"/>
                                  </a:solidFill>
                                  <a:latin typeface="Cambria Math" panose="02040503050406030204" pitchFamily="18" charset="0"/>
                                </a:rPr>
                              </m:ctrlPr>
                            </m:mPr>
                            <m:mr>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ad>
                                      <m:radPr>
                                        <m:degHide m:val="on"/>
                                        <m:ctrlPr>
                                          <a:rPr lang="ca-ES" sz="1200" i="1">
                                            <a:solidFill>
                                              <a:srgbClr val="000000"/>
                                            </a:solidFill>
                                            <a:latin typeface="Cambria Math" panose="02040503050406030204" pitchFamily="18" charset="0"/>
                                          </a:rPr>
                                        </m:ctrlPr>
                                      </m:radPr>
                                      <m:deg/>
                                      <m:e>
                                        <m:r>
                                          <a:rPr lang="ca-ES" sz="1200" i="1">
                                            <a:solidFill>
                                              <a:srgbClr val="000000"/>
                                            </a:solidFill>
                                            <a:latin typeface="Cambria Math" panose="02040503050406030204" pitchFamily="18" charset="0"/>
                                          </a:rPr>
                                          <m:t>2</m:t>
                                        </m:r>
                                      </m:e>
                                    </m:rad>
                                  </m:den>
                                </m:f>
                              </m:e>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ad>
                                      <m:radPr>
                                        <m:degHide m:val="on"/>
                                        <m:ctrlPr>
                                          <a:rPr lang="ca-ES" sz="1200" i="1">
                                            <a:solidFill>
                                              <a:srgbClr val="000000"/>
                                            </a:solidFill>
                                            <a:latin typeface="Cambria Math" panose="02040503050406030204" pitchFamily="18" charset="0"/>
                                          </a:rPr>
                                        </m:ctrlPr>
                                      </m:radPr>
                                      <m:deg/>
                                      <m:e>
                                        <m:r>
                                          <a:rPr lang="ca-ES" sz="1200" i="1">
                                            <a:solidFill>
                                              <a:srgbClr val="000000"/>
                                            </a:solidFill>
                                            <a:latin typeface="Cambria Math" panose="02040503050406030204" pitchFamily="18" charset="0"/>
                                          </a:rPr>
                                          <m:t>2</m:t>
                                        </m:r>
                                      </m:e>
                                    </m:rad>
                                  </m:den>
                                </m:f>
                              </m:e>
                              <m:e>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1</m:t>
                                    </m:r>
                                  </m:num>
                                  <m:den>
                                    <m:rad>
                                      <m:radPr>
                                        <m:degHide m:val="on"/>
                                        <m:ctrlPr>
                                          <a:rPr lang="ca-ES" sz="1200" i="1">
                                            <a:solidFill>
                                              <a:srgbClr val="000000"/>
                                            </a:solidFill>
                                            <a:latin typeface="Cambria Math" panose="02040503050406030204" pitchFamily="18" charset="0"/>
                                          </a:rPr>
                                        </m:ctrlPr>
                                      </m:radPr>
                                      <m:deg/>
                                      <m:e>
                                        <m:r>
                                          <a:rPr lang="ca-ES" sz="1200" i="1">
                                            <a:solidFill>
                                              <a:srgbClr val="000000"/>
                                            </a:solidFill>
                                            <a:latin typeface="Cambria Math" panose="02040503050406030204" pitchFamily="18" charset="0"/>
                                          </a:rPr>
                                          <m:t>2</m:t>
                                        </m:r>
                                      </m:e>
                                    </m:rad>
                                  </m:den>
                                </m:f>
                              </m:e>
                            </m:mr>
                            <m:mr>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r>
                                      <a:rPr lang="ca-ES" sz="1200" i="1">
                                        <a:solidFill>
                                          <a:srgbClr val="000000"/>
                                        </a:solidFill>
                                        <a:latin typeface="Cambria Math" panose="02040503050406030204" pitchFamily="18" charset="0"/>
                                      </a:rPr>
                                      <m:t>𝜃</m:t>
                                    </m:r>
                                  </m:e>
                                </m:func>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cos</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r>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r>
                                      <a:rPr lang="ca-ES" sz="1200" i="1">
                                        <a:solidFill>
                                          <a:srgbClr val="000000"/>
                                        </a:solidFill>
                                        <a:latin typeface="Cambria Math" panose="02040503050406030204" pitchFamily="18" charset="0"/>
                                      </a:rPr>
                                      <m:t>𝜃</m:t>
                                    </m:r>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e>
                                <m:r>
                                  <a:rPr lang="ca-ES" sz="1200" i="1">
                                    <a:solidFill>
                                      <a:srgbClr val="000000"/>
                                    </a:solidFill>
                                    <a:latin typeface="Cambria Math" panose="02040503050406030204" pitchFamily="18" charset="0"/>
                                  </a:rPr>
                                  <m:t>−</m:t>
                                </m:r>
                                <m:func>
                                  <m:funcPr>
                                    <m:ctrlPr>
                                      <a:rPr lang="ca-ES" sz="1200" i="1">
                                        <a:solidFill>
                                          <a:srgbClr val="000000"/>
                                        </a:solidFill>
                                        <a:latin typeface="Cambria Math" panose="02040503050406030204" pitchFamily="18" charset="0"/>
                                      </a:rPr>
                                    </m:ctrlPr>
                                  </m:funcPr>
                                  <m:fName>
                                    <m:r>
                                      <m:rPr>
                                        <m:sty m:val="p"/>
                                      </m:rPr>
                                      <a:rPr lang="ca-ES" sz="1200" i="0">
                                        <a:solidFill>
                                          <a:srgbClr val="000000"/>
                                        </a:solidFill>
                                        <a:latin typeface="Cambria Math" panose="02040503050406030204" pitchFamily="18" charset="0"/>
                                      </a:rPr>
                                      <m:t>sin</m:t>
                                    </m:r>
                                  </m:fName>
                                  <m:e>
                                    <m:d>
                                      <m:dPr>
                                        <m:ctrlPr>
                                          <a:rPr lang="ca-ES" sz="1200" i="1">
                                            <a:solidFill>
                                              <a:srgbClr val="000000"/>
                                            </a:solidFill>
                                            <a:latin typeface="Cambria Math" panose="02040503050406030204" pitchFamily="18" charset="0"/>
                                          </a:rPr>
                                        </m:ctrlPr>
                                      </m:dPr>
                                      <m:e>
                                        <m:r>
                                          <a:rPr lang="ca-ES" sz="1200" i="1">
                                            <a:solidFill>
                                              <a:srgbClr val="000000"/>
                                            </a:solidFill>
                                            <a:latin typeface="Cambria Math" panose="02040503050406030204" pitchFamily="18" charset="0"/>
                                          </a:rPr>
                                          <m:t>𝜃</m:t>
                                        </m:r>
                                        <m:r>
                                          <a:rPr lang="ca-ES" sz="1200" i="1">
                                            <a:solidFill>
                                              <a:srgbClr val="000000"/>
                                            </a:solidFill>
                                            <a:latin typeface="Cambria Math" panose="02040503050406030204" pitchFamily="18" charset="0"/>
                                          </a:rPr>
                                          <m:t>+</m:t>
                                        </m:r>
                                        <m:f>
                                          <m:fPr>
                                            <m:ctrlPr>
                                              <a:rPr lang="ca-ES" sz="1200" i="1">
                                                <a:solidFill>
                                                  <a:srgbClr val="000000"/>
                                                </a:solidFill>
                                                <a:latin typeface="Cambria Math" panose="02040503050406030204" pitchFamily="18" charset="0"/>
                                              </a:rPr>
                                            </m:ctrlPr>
                                          </m:fPr>
                                          <m:num>
                                            <m:r>
                                              <a:rPr lang="ca-ES" sz="1200" i="1">
                                                <a:solidFill>
                                                  <a:srgbClr val="000000"/>
                                                </a:solidFill>
                                                <a:latin typeface="Cambria Math" panose="02040503050406030204" pitchFamily="18" charset="0"/>
                                              </a:rPr>
                                              <m:t>2</m:t>
                                            </m:r>
                                            <m:r>
                                              <a:rPr lang="ca-ES" sz="1200" i="1">
                                                <a:solidFill>
                                                  <a:srgbClr val="000000"/>
                                                </a:solidFill>
                                                <a:latin typeface="Cambria Math" panose="02040503050406030204" pitchFamily="18" charset="0"/>
                                              </a:rPr>
                                              <m:t>𝜋</m:t>
                                            </m:r>
                                          </m:num>
                                          <m:den>
                                            <m:r>
                                              <a:rPr lang="ca-ES" sz="1200" i="1">
                                                <a:solidFill>
                                                  <a:srgbClr val="000000"/>
                                                </a:solidFill>
                                                <a:latin typeface="Cambria Math" panose="02040503050406030204" pitchFamily="18" charset="0"/>
                                              </a:rPr>
                                              <m:t>3</m:t>
                                            </m:r>
                                          </m:den>
                                        </m:f>
                                      </m:e>
                                    </m:d>
                                  </m:e>
                                </m:func>
                              </m:e>
                            </m:mr>
                          </m:m>
                        </m:e>
                      </m:d>
                      <m:d>
                        <m:dPr>
                          <m:ctrlPr>
                            <a:rPr lang="ca-ES" sz="1200" i="1">
                              <a:solidFill>
                                <a:srgbClr val="000000"/>
                              </a:solidFill>
                              <a:latin typeface="Cambria Math" panose="02040503050406030204" pitchFamily="18" charset="0"/>
                            </a:rPr>
                          </m:ctrlPr>
                        </m:dPr>
                        <m:e>
                          <m:m>
                            <m:mPr>
                              <m:plcHide m:val="on"/>
                              <m:mcs>
                                <m:mc>
                                  <m:mcPr>
                                    <m:count m:val="1"/>
                                    <m:mcJc m:val="center"/>
                                  </m:mcPr>
                                </m:mc>
                              </m:mcs>
                              <m:ctrlPr>
                                <a:rPr lang="ca-ES" sz="1200" i="1">
                                  <a:solidFill>
                                    <a:srgbClr val="000000"/>
                                  </a:solidFill>
                                  <a:latin typeface="Cambria Math" panose="02040503050406030204" pitchFamily="18" charset="0"/>
                                </a:rPr>
                              </m:ctrlPr>
                            </m:mP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𝑎</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𝑏</m:t>
                                    </m:r>
                                  </m:sub>
                                </m:sSub>
                              </m:e>
                            </m:mr>
                            <m:mr>
                              <m:e>
                                <m:sSub>
                                  <m:sSubPr>
                                    <m:ctrlPr>
                                      <a:rPr lang="ca-ES" sz="1200" i="1">
                                        <a:solidFill>
                                          <a:srgbClr val="000000"/>
                                        </a:solidFill>
                                        <a:latin typeface="Cambria Math" panose="02040503050406030204" pitchFamily="18" charset="0"/>
                                      </a:rPr>
                                    </m:ctrlPr>
                                  </m:sSubPr>
                                  <m:e>
                                    <m:r>
                                      <a:rPr lang="ca-ES" sz="1200" i="1">
                                        <a:solidFill>
                                          <a:srgbClr val="000000"/>
                                        </a:solidFill>
                                        <a:latin typeface="Cambria Math" panose="02040503050406030204" pitchFamily="18" charset="0"/>
                                      </a:rPr>
                                      <m:t>𝑖</m:t>
                                    </m:r>
                                  </m:e>
                                  <m:sub>
                                    <m:r>
                                      <a:rPr lang="ca-ES" sz="1200" i="1">
                                        <a:solidFill>
                                          <a:srgbClr val="000000"/>
                                        </a:solidFill>
                                        <a:latin typeface="Cambria Math" panose="02040503050406030204" pitchFamily="18" charset="0"/>
                                      </a:rPr>
                                      <m:t>𝑐</m:t>
                                    </m:r>
                                  </m:sub>
                                </m:sSub>
                              </m:e>
                            </m:mr>
                          </m:m>
                        </m:e>
                      </m:d>
                    </m:oMath>
                  </m:oMathPara>
                </a14:m>
                <a:endParaRPr lang="ca-ES" sz="1200" dirty="0"/>
              </a:p>
            </p:txBody>
          </p:sp>
        </mc:Choice>
        <mc:Fallback xmlns="">
          <p:sp>
            <p:nvSpPr>
              <p:cNvPr id="833542" name="Object 6"/>
              <p:cNvSpPr txBox="1">
                <a:spLocks noRot="1" noChangeAspect="1" noMove="1" noResize="1" noEditPoints="1" noAdjustHandles="1" noChangeArrowheads="1" noChangeShapeType="1" noTextEdit="1"/>
              </p:cNvSpPr>
              <p:nvPr/>
            </p:nvSpPr>
            <p:spPr bwMode="auto">
              <a:xfrm>
                <a:off x="539750" y="4718844"/>
                <a:ext cx="8366125" cy="965200"/>
              </a:xfrm>
              <a:prstGeom prst="rect">
                <a:avLst/>
              </a:prstGeom>
              <a:blipFill>
                <a:blip r:embed="rId4"/>
                <a:stretch>
                  <a:fillRect b="-35443"/>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562180" name="Object 4"/>
              <p:cNvSpPr txBox="1"/>
              <p:nvPr/>
            </p:nvSpPr>
            <p:spPr bwMode="auto">
              <a:xfrm>
                <a:off x="539751" y="3238291"/>
                <a:ext cx="8147049" cy="666750"/>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r>
                        <a:rPr lang="ca-ES" i="1">
                          <a:solidFill>
                            <a:srgbClr val="000000"/>
                          </a:solidFill>
                          <a:latin typeface="Cambria Math" panose="02040503050406030204" pitchFamily="18" charset="0"/>
                        </a:rPr>
                        <m:t>𝑝</m:t>
                      </m:r>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𝑎</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𝑎</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𝑏</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𝑏</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𝑐</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𝑐</m:t>
                          </m:r>
                        </m:sub>
                      </m:sSub>
                      <m:r>
                        <a:rPr lang="ca-ES" i="1">
                          <a:solidFill>
                            <a:srgbClr val="000000"/>
                          </a:solidFill>
                          <a:latin typeface="Cambria Math" panose="02040503050406030204" pitchFamily="18" charset="0"/>
                        </a:rPr>
                        <m:t>=</m:t>
                      </m:r>
                      <m:f>
                        <m:fPr>
                          <m:ctrlPr>
                            <a:rPr lang="ca-ES" i="1">
                              <a:solidFill>
                                <a:srgbClr val="000000"/>
                              </a:solidFill>
                              <a:latin typeface="Cambria Math" panose="02040503050406030204" pitchFamily="18" charset="0"/>
                            </a:rPr>
                          </m:ctrlPr>
                        </m:fPr>
                        <m:num>
                          <m:r>
                            <a:rPr lang="ca-ES" i="1">
                              <a:solidFill>
                                <a:srgbClr val="000000"/>
                              </a:solidFill>
                              <a:latin typeface="Cambria Math" panose="02040503050406030204" pitchFamily="18" charset="0"/>
                            </a:rPr>
                            <m:t>3</m:t>
                          </m:r>
                        </m:num>
                        <m:den>
                          <m:r>
                            <a:rPr lang="ca-ES" i="1">
                              <a:solidFill>
                                <a:srgbClr val="000000"/>
                              </a:solidFill>
                              <a:latin typeface="Cambria Math" panose="02040503050406030204" pitchFamily="18" charset="0"/>
                            </a:rPr>
                            <m:t>2</m:t>
                          </m:r>
                        </m:den>
                      </m:f>
                      <m:d>
                        <m:dPr>
                          <m:ctrlPr>
                            <a:rPr lang="ca-ES" i="1">
                              <a:solidFill>
                                <a:srgbClr val="000000"/>
                              </a:solidFill>
                              <a:latin typeface="Cambria Math" panose="02040503050406030204" pitchFamily="18" charset="0"/>
                            </a:rPr>
                          </m:ctrlPr>
                        </m:dPr>
                        <m:e>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𝑑</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𝑑</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𝑞</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𝑞</m:t>
                              </m:r>
                            </m:sub>
                          </m:sSub>
                        </m:e>
                      </m:d>
                    </m:oMath>
                  </m:oMathPara>
                </a14:m>
                <a:endParaRPr lang="ca-ES" dirty="0"/>
              </a:p>
            </p:txBody>
          </p:sp>
        </mc:Choice>
        <mc:Fallback xmlns="">
          <p:sp>
            <p:nvSpPr>
              <p:cNvPr id="562180" name="Object 4"/>
              <p:cNvSpPr txBox="1">
                <a:spLocks noRot="1" noChangeAspect="1" noMove="1" noResize="1" noEditPoints="1" noAdjustHandles="1" noChangeArrowheads="1" noChangeShapeType="1" noTextEdit="1"/>
              </p:cNvSpPr>
              <p:nvPr/>
            </p:nvSpPr>
            <p:spPr bwMode="auto">
              <a:xfrm>
                <a:off x="539751" y="3238291"/>
                <a:ext cx="8147049" cy="666750"/>
              </a:xfrm>
              <a:prstGeom prst="rect">
                <a:avLst/>
              </a:prstGeom>
              <a:blipFill>
                <a:blip r:embed="rId5"/>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mc:AlternateContent xmlns:mc="http://schemas.openxmlformats.org/markup-compatibility/2006" xmlns:a14="http://schemas.microsoft.com/office/drawing/2010/main">
        <mc:Choice Requires="a14">
          <p:sp>
            <p:nvSpPr>
              <p:cNvPr id="562181" name="Object 5"/>
              <p:cNvSpPr txBox="1"/>
              <p:nvPr/>
            </p:nvSpPr>
            <p:spPr bwMode="auto">
              <a:xfrm>
                <a:off x="539750" y="5976937"/>
                <a:ext cx="8147050" cy="407988"/>
              </a:xfrm>
              <a:prstGeom prst="rect">
                <a:avLst/>
              </a:prstGeom>
              <a:noFill/>
              <a:extLst>
                <a:ext uri="{909E8E84-426E-40dd-AFC4-6F175D3DCCD1}">
                  <a14:hiddenFill xmlns="">
                    <a:solidFill>
                      <a:srgbClr val="FFFFFF"/>
                    </a:solidFill>
                  </a14:hiddenFill>
                </a:ext>
              </a:extLst>
            </p:spPr>
            <p:txBody>
              <a:bodyPr>
                <a:noAutofit/>
              </a:bodyPr>
              <a:lstStyle/>
              <a:p>
                <a:pPr/>
                <a14:m>
                  <m:oMathPara xmlns:m="http://schemas.openxmlformats.org/officeDocument/2006/math">
                    <m:oMathParaPr>
                      <m:jc m:val="centerGroup"/>
                    </m:oMathParaPr>
                    <m:oMath xmlns:m="http://schemas.openxmlformats.org/officeDocument/2006/math">
                      <m:r>
                        <a:rPr lang="ca-ES" i="1">
                          <a:solidFill>
                            <a:srgbClr val="000000"/>
                          </a:solidFill>
                          <a:latin typeface="Cambria Math" panose="02040503050406030204" pitchFamily="18" charset="0"/>
                        </a:rPr>
                        <m:t>𝑝</m:t>
                      </m:r>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𝑎</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𝑎</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𝑏</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𝑏</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𝑐</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𝑐</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𝑑</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𝑑</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𝑣</m:t>
                          </m:r>
                        </m:e>
                        <m:sub>
                          <m:r>
                            <a:rPr lang="ca-ES" i="1">
                              <a:solidFill>
                                <a:srgbClr val="000000"/>
                              </a:solidFill>
                              <a:latin typeface="Cambria Math" panose="02040503050406030204" pitchFamily="18" charset="0"/>
                            </a:rPr>
                            <m:t>𝑞</m:t>
                          </m:r>
                        </m:sub>
                      </m:sSub>
                      <m:r>
                        <a:rPr lang="ca-ES" i="1">
                          <a:solidFill>
                            <a:srgbClr val="000000"/>
                          </a:solidFill>
                          <a:latin typeface="Cambria Math" panose="02040503050406030204" pitchFamily="18" charset="0"/>
                        </a:rPr>
                        <m:t>⋅</m:t>
                      </m:r>
                      <m:sSub>
                        <m:sSubPr>
                          <m:ctrlPr>
                            <a:rPr lang="ca-ES" i="1">
                              <a:solidFill>
                                <a:srgbClr val="000000"/>
                              </a:solidFill>
                              <a:latin typeface="Cambria Math" panose="02040503050406030204" pitchFamily="18" charset="0"/>
                            </a:rPr>
                          </m:ctrlPr>
                        </m:sSubPr>
                        <m:e>
                          <m:r>
                            <a:rPr lang="ca-ES" i="1">
                              <a:solidFill>
                                <a:srgbClr val="000000"/>
                              </a:solidFill>
                              <a:latin typeface="Cambria Math" panose="02040503050406030204" pitchFamily="18" charset="0"/>
                            </a:rPr>
                            <m:t>𝑖</m:t>
                          </m:r>
                        </m:e>
                        <m:sub>
                          <m:r>
                            <a:rPr lang="ca-ES" i="1">
                              <a:solidFill>
                                <a:srgbClr val="000000"/>
                              </a:solidFill>
                              <a:latin typeface="Cambria Math" panose="02040503050406030204" pitchFamily="18" charset="0"/>
                            </a:rPr>
                            <m:t>𝑞</m:t>
                          </m:r>
                        </m:sub>
                      </m:sSub>
                    </m:oMath>
                  </m:oMathPara>
                </a14:m>
                <a:endParaRPr lang="ca-ES" dirty="0"/>
              </a:p>
            </p:txBody>
          </p:sp>
        </mc:Choice>
        <mc:Fallback xmlns="">
          <p:sp>
            <p:nvSpPr>
              <p:cNvPr id="562181" name="Object 5"/>
              <p:cNvSpPr txBox="1">
                <a:spLocks noRot="1" noChangeAspect="1" noMove="1" noResize="1" noEditPoints="1" noAdjustHandles="1" noChangeArrowheads="1" noChangeShapeType="1" noTextEdit="1"/>
              </p:cNvSpPr>
              <p:nvPr/>
            </p:nvSpPr>
            <p:spPr bwMode="auto">
              <a:xfrm>
                <a:off x="539750" y="5976937"/>
                <a:ext cx="8147050" cy="407988"/>
              </a:xfrm>
              <a:prstGeom prst="rect">
                <a:avLst/>
              </a:prstGeom>
              <a:blipFill>
                <a:blip r:embed="rId6"/>
                <a:stretch>
                  <a:fillRect/>
                </a:stretch>
              </a:blipFill>
              <a:extLst>
                <a:ext uri="{909E8E84-426E-40dd-AFC4-6F175D3DCCD1}">
                  <a14:hiddenFill xmlns="" xmlns:a14="http://schemas.microsoft.com/office/drawing/2010/main">
                    <a:solidFill>
                      <a:srgbClr val="FFFFFF"/>
                    </a:solidFill>
                  </a14:hiddenFill>
                </a:ext>
              </a:extLst>
            </p:spPr>
            <p:txBody>
              <a:bodyPr/>
              <a:lstStyle/>
              <a:p>
                <a:r>
                  <a:rPr lang="ca-ES">
                    <a:noFill/>
                  </a:rPr>
                  <a:t> </a:t>
                </a:r>
              </a:p>
            </p:txBody>
          </p:sp>
        </mc:Fallback>
      </mc:AlternateContent>
      <p:sp>
        <p:nvSpPr>
          <p:cNvPr id="3" name="Marcador de número de diapositiva 2"/>
          <p:cNvSpPr>
            <a:spLocks noGrp="1"/>
          </p:cNvSpPr>
          <p:nvPr>
            <p:ph type="sldNum" sz="quarter" idx="12"/>
          </p:nvPr>
        </p:nvSpPr>
        <p:spPr/>
        <p:txBody>
          <a:bodyPr/>
          <a:lstStyle/>
          <a:p>
            <a:fld id="{2739DF3F-EA59-48BB-8077-1FD00010D04E}" type="slidenum">
              <a:rPr lang="es-ES" smtClean="0"/>
              <a:pPr/>
              <a:t>81</a:t>
            </a:fld>
            <a:endParaRPr lang="es-ES"/>
          </a:p>
        </p:txBody>
      </p:sp>
      <p:sp>
        <p:nvSpPr>
          <p:cNvPr id="2" name="Marcador de pie de página 1">
            <a:extLst>
              <a:ext uri="{FF2B5EF4-FFF2-40B4-BE49-F238E27FC236}">
                <a16:creationId xmlns:a16="http://schemas.microsoft.com/office/drawing/2014/main" id="{9CFB6577-23D7-49AC-ACBE-CE6EEE1FC6D4}"/>
              </a:ext>
            </a:extLst>
          </p:cNvPr>
          <p:cNvSpPr>
            <a:spLocks noGrp="1"/>
          </p:cNvSpPr>
          <p:nvPr>
            <p:ph type="ftr" sz="quarter" idx="11"/>
          </p:nvPr>
        </p:nvSpPr>
        <p:spPr/>
        <p:txBody>
          <a:bodyPr/>
          <a:lstStyle/>
          <a:p>
            <a:r>
              <a:rPr lang="ca-ES"/>
              <a:t>PMSM motor control</a:t>
            </a:r>
          </a:p>
        </p:txBody>
      </p:sp>
      <p:sp>
        <p:nvSpPr>
          <p:cNvPr id="18" name="Rectangle 3">
            <a:extLst>
              <a:ext uri="{FF2B5EF4-FFF2-40B4-BE49-F238E27FC236}">
                <a16:creationId xmlns:a16="http://schemas.microsoft.com/office/drawing/2014/main" id="{A96820A9-DA44-49E9-AD1D-00DE819E7D5D}"/>
              </a:ext>
            </a:extLst>
          </p:cNvPr>
          <p:cNvSpPr txBox="1">
            <a:spLocks noChangeArrowheads="1"/>
          </p:cNvSpPr>
          <p:nvPr/>
        </p:nvSpPr>
        <p:spPr>
          <a:xfrm>
            <a:off x="457200" y="3718112"/>
            <a:ext cx="8229600" cy="101679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Orthogonal transformation. Maintains the instantaneous power</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Autofit/>
          </a:bodyPr>
          <a:lstStyle/>
          <a:p>
            <a:r>
              <a:rPr lang="en-GB" noProof="0" dirty="0"/>
              <a:t>Park transformation of electrical motor equations</a:t>
            </a:r>
          </a:p>
        </p:txBody>
      </p:sp>
      <p:graphicFrame>
        <p:nvGraphicFramePr>
          <p:cNvPr id="25603" name="Object 3"/>
          <p:cNvGraphicFramePr>
            <a:graphicFrameLocks noGrp="1" noChangeAspect="1"/>
          </p:cNvGraphicFramePr>
          <p:nvPr>
            <p:ph sz="half" idx="1"/>
            <p:extLst>
              <p:ext uri="{D42A27DB-BD31-4B8C-83A1-F6EECF244321}">
                <p14:modId xmlns:p14="http://schemas.microsoft.com/office/powerpoint/2010/main" val="324599680"/>
              </p:ext>
            </p:extLst>
          </p:nvPr>
        </p:nvGraphicFramePr>
        <p:xfrm>
          <a:off x="250825" y="2060575"/>
          <a:ext cx="4352925" cy="3744913"/>
        </p:xfrm>
        <a:graphic>
          <a:graphicData uri="http://schemas.openxmlformats.org/presentationml/2006/ole">
            <mc:AlternateContent xmlns:mc="http://schemas.openxmlformats.org/markup-compatibility/2006">
              <mc:Choice xmlns:v="urn:schemas-microsoft-com:vml" Requires="v">
                <p:oleObj spid="_x0000_s21506" name="Equation" r:id="rId4" imgW="3365280" imgH="2895480" progId="Equation.DSMT4">
                  <p:embed/>
                </p:oleObj>
              </mc:Choice>
              <mc:Fallback>
                <p:oleObj name="Equation" r:id="rId4" imgW="3365280" imgH="2895480" progId="Equation.DSMT4">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060575"/>
                        <a:ext cx="4352925" cy="37449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5604" name="Object 4"/>
          <p:cNvGraphicFramePr>
            <a:graphicFrameLocks noGrp="1" noChangeAspect="1"/>
          </p:cNvGraphicFramePr>
          <p:nvPr>
            <p:ph sz="half" idx="2"/>
            <p:extLst>
              <p:ext uri="{D42A27DB-BD31-4B8C-83A1-F6EECF244321}">
                <p14:modId xmlns:p14="http://schemas.microsoft.com/office/powerpoint/2010/main" val="306621838"/>
              </p:ext>
            </p:extLst>
          </p:nvPr>
        </p:nvGraphicFramePr>
        <p:xfrm>
          <a:off x="4932363" y="1989138"/>
          <a:ext cx="3314700" cy="3905250"/>
        </p:xfrm>
        <a:graphic>
          <a:graphicData uri="http://schemas.openxmlformats.org/presentationml/2006/ole">
            <mc:AlternateContent xmlns:mc="http://schemas.openxmlformats.org/markup-compatibility/2006">
              <mc:Choice xmlns:v="urn:schemas-microsoft-com:vml" Requires="v">
                <p:oleObj spid="_x0000_s21507" name="Equation" r:id="rId6" imgW="2349360" imgH="2768400" progId="Equation.DSMT4">
                  <p:embed/>
                </p:oleObj>
              </mc:Choice>
              <mc:Fallback>
                <p:oleObj name="Equation" r:id="rId6" imgW="2349360" imgH="2768400" progId="Equation.DSMT4">
                  <p:embed/>
                  <p:pic>
                    <p:nvPicPr>
                      <p:cNvPr id="2560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1989138"/>
                        <a:ext cx="3314700" cy="39052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82</a:t>
            </a:fld>
            <a:endParaRPr lang="es-ES"/>
          </a:p>
        </p:txBody>
      </p:sp>
      <p:sp>
        <p:nvSpPr>
          <p:cNvPr id="2" name="Marcador de pie de página 1">
            <a:extLst>
              <a:ext uri="{FF2B5EF4-FFF2-40B4-BE49-F238E27FC236}">
                <a16:creationId xmlns:a16="http://schemas.microsoft.com/office/drawing/2014/main" id="{0290B8FA-4611-4259-AA7D-7BA7BD8B42E7}"/>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Autofit/>
          </a:bodyPr>
          <a:lstStyle/>
          <a:p>
            <a:r>
              <a:rPr lang="en-GB" noProof="0" dirty="0"/>
              <a:t>Park transformation of electrical motor equations</a:t>
            </a:r>
          </a:p>
        </p:txBody>
      </p:sp>
      <p:graphicFrame>
        <p:nvGraphicFramePr>
          <p:cNvPr id="26627" name="Object 3"/>
          <p:cNvGraphicFramePr>
            <a:graphicFrameLocks noGrp="1" noChangeAspect="1"/>
          </p:cNvGraphicFramePr>
          <p:nvPr>
            <p:ph idx="1"/>
          </p:nvPr>
        </p:nvGraphicFramePr>
        <p:xfrm>
          <a:off x="447776" y="1628800"/>
          <a:ext cx="8156672" cy="4417472"/>
        </p:xfrm>
        <a:graphic>
          <a:graphicData uri="http://schemas.openxmlformats.org/presentationml/2006/ole">
            <mc:AlternateContent xmlns:mc="http://schemas.openxmlformats.org/markup-compatibility/2006">
              <mc:Choice xmlns:v="urn:schemas-microsoft-com:vml" Requires="v">
                <p:oleObj spid="_x0000_s22530" name="Equation" r:id="rId4" imgW="5956200" imgH="3225600" progId="Equation.DSMT4">
                  <p:embed/>
                </p:oleObj>
              </mc:Choice>
              <mc:Fallback>
                <p:oleObj name="Equation" r:id="rId4" imgW="5956200" imgH="3225600" progId="Equation.DSMT4">
                  <p:embed/>
                  <p:pic>
                    <p:nvPicPr>
                      <p:cNvPr id="266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76" y="1628800"/>
                        <a:ext cx="8156672" cy="441747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83</a:t>
            </a:fld>
            <a:endParaRPr lang="es-ES"/>
          </a:p>
        </p:txBody>
      </p:sp>
      <p:sp>
        <p:nvSpPr>
          <p:cNvPr id="2" name="Marcador de pie de página 1">
            <a:extLst>
              <a:ext uri="{FF2B5EF4-FFF2-40B4-BE49-F238E27FC236}">
                <a16:creationId xmlns:a16="http://schemas.microsoft.com/office/drawing/2014/main" id="{114DECD5-35D0-4558-853B-364B72EC1F17}"/>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Autofit/>
          </a:bodyPr>
          <a:lstStyle/>
          <a:p>
            <a:r>
              <a:rPr lang="en-GB" noProof="0" dirty="0"/>
              <a:t>Park transformation of electrical motor equations</a:t>
            </a:r>
          </a:p>
        </p:txBody>
      </p:sp>
      <p:graphicFrame>
        <p:nvGraphicFramePr>
          <p:cNvPr id="27651" name="Object 3"/>
          <p:cNvGraphicFramePr>
            <a:graphicFrameLocks noGrp="1" noChangeAspect="1"/>
          </p:cNvGraphicFramePr>
          <p:nvPr>
            <p:ph idx="1"/>
          </p:nvPr>
        </p:nvGraphicFramePr>
        <p:xfrm>
          <a:off x="611559" y="1772816"/>
          <a:ext cx="7911279" cy="1728192"/>
        </p:xfrm>
        <a:graphic>
          <a:graphicData uri="http://schemas.openxmlformats.org/presentationml/2006/ole">
            <mc:AlternateContent xmlns:mc="http://schemas.openxmlformats.org/markup-compatibility/2006">
              <mc:Choice xmlns:v="urn:schemas-microsoft-com:vml" Requires="v">
                <p:oleObj spid="_x0000_s23554" name="Equation" r:id="rId4" imgW="5232240" imgH="1143000" progId="Equation.DSMT4">
                  <p:embed/>
                </p:oleObj>
              </mc:Choice>
              <mc:Fallback>
                <p:oleObj name="Equation" r:id="rId4" imgW="5232240" imgH="1143000" progId="Equation.DSMT4">
                  <p:embed/>
                  <p:pic>
                    <p:nvPicPr>
                      <p:cNvPr id="276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59" y="1772816"/>
                        <a:ext cx="7911279" cy="172819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7652" name="Rectangle 4"/>
          <p:cNvSpPr>
            <a:spLocks noGrp="1" noChangeArrowheads="1"/>
          </p:cNvSpPr>
          <p:nvPr>
            <p:ph type="body" sz="half" idx="4294967295"/>
          </p:nvPr>
        </p:nvSpPr>
        <p:spPr>
          <a:xfrm>
            <a:off x="467544" y="3573016"/>
            <a:ext cx="8229600" cy="2880320"/>
          </a:xfrm>
        </p:spPr>
        <p:txBody>
          <a:bodyPr/>
          <a:lstStyle/>
          <a:p>
            <a:pPr>
              <a:lnSpc>
                <a:spcPct val="90000"/>
              </a:lnSpc>
            </a:pPr>
            <a:r>
              <a:rPr lang="en-GB" sz="2800" noProof="0" dirty="0"/>
              <a:t>No angle dependent terms</a:t>
            </a:r>
          </a:p>
          <a:p>
            <a:pPr>
              <a:lnSpc>
                <a:spcPct val="90000"/>
              </a:lnSpc>
            </a:pPr>
            <a:r>
              <a:rPr lang="en-GB" sz="2800" noProof="0" dirty="0"/>
              <a:t>Voltages and currents are DC values in steady state. Not sinusoids</a:t>
            </a:r>
          </a:p>
          <a:p>
            <a:pPr>
              <a:lnSpc>
                <a:spcPct val="90000"/>
              </a:lnSpc>
            </a:pPr>
            <a:r>
              <a:rPr lang="en-GB" sz="2800" noProof="0" dirty="0"/>
              <a:t>Easy equation system</a:t>
            </a:r>
          </a:p>
          <a:p>
            <a:pPr>
              <a:lnSpc>
                <a:spcPct val="90000"/>
              </a:lnSpc>
            </a:pPr>
            <a:r>
              <a:rPr lang="en-GB" sz="2800" noProof="0" dirty="0"/>
              <a:t>Easy to compute the produced torque</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84</a:t>
            </a:fld>
            <a:endParaRPr lang="es-ES"/>
          </a:p>
        </p:txBody>
      </p:sp>
      <p:sp>
        <p:nvSpPr>
          <p:cNvPr id="2" name="Marcador de pie de página 1">
            <a:extLst>
              <a:ext uri="{FF2B5EF4-FFF2-40B4-BE49-F238E27FC236}">
                <a16:creationId xmlns:a16="http://schemas.microsoft.com/office/drawing/2014/main" id="{4EEB9D54-3CC7-460D-BF98-BC8A0A377618}"/>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GB" noProof="0" dirty="0"/>
              <a:t>Equivalent equations and circuit</a:t>
            </a:r>
          </a:p>
        </p:txBody>
      </p:sp>
      <p:graphicFrame>
        <p:nvGraphicFramePr>
          <p:cNvPr id="28675" name="Object 3"/>
          <p:cNvGraphicFramePr>
            <a:graphicFrameLocks noChangeAspect="1"/>
          </p:cNvGraphicFramePr>
          <p:nvPr/>
        </p:nvGraphicFramePr>
        <p:xfrm>
          <a:off x="2699792" y="1916832"/>
          <a:ext cx="3529013" cy="1981200"/>
        </p:xfrm>
        <a:graphic>
          <a:graphicData uri="http://schemas.openxmlformats.org/presentationml/2006/ole">
            <mc:AlternateContent xmlns:mc="http://schemas.openxmlformats.org/markup-compatibility/2006">
              <mc:Choice xmlns:v="urn:schemas-microsoft-com:vml" Requires="v">
                <p:oleObj spid="_x0000_s24578" name="Equation" r:id="rId4" imgW="2171520" imgH="1218960" progId="Equation.DSMT4">
                  <p:embed/>
                </p:oleObj>
              </mc:Choice>
              <mc:Fallback>
                <p:oleObj name="Equation" r:id="rId4" imgW="2171520" imgH="1218960" progId="Equation.DSMT4">
                  <p:embed/>
                  <p:pic>
                    <p:nvPicPr>
                      <p:cNvPr id="286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916832"/>
                        <a:ext cx="3529013" cy="198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28676" name="Picture 4"/>
          <p:cNvPicPr>
            <a:picLocks noChangeAspect="1" noChangeArrowheads="1"/>
          </p:cNvPicPr>
          <p:nvPr/>
        </p:nvPicPr>
        <p:blipFill>
          <a:blip r:embed="rId6" cstate="print"/>
          <a:srcRect/>
          <a:stretch>
            <a:fillRect/>
          </a:stretch>
        </p:blipFill>
        <p:spPr bwMode="auto">
          <a:xfrm>
            <a:off x="395536" y="4437112"/>
            <a:ext cx="3600450" cy="1543050"/>
          </a:xfrm>
          <a:prstGeom prst="rect">
            <a:avLst/>
          </a:prstGeom>
          <a:noFill/>
          <a:ln w="9525">
            <a:noFill/>
            <a:miter lim="800000"/>
            <a:headEnd/>
            <a:tailEnd/>
          </a:ln>
          <a:effectLst/>
        </p:spPr>
      </p:pic>
      <p:pic>
        <p:nvPicPr>
          <p:cNvPr id="28677" name="Picture 5"/>
          <p:cNvPicPr>
            <a:picLocks noChangeAspect="1" noChangeArrowheads="1"/>
          </p:cNvPicPr>
          <p:nvPr/>
        </p:nvPicPr>
        <p:blipFill>
          <a:blip r:embed="rId7" cstate="print"/>
          <a:srcRect/>
          <a:stretch>
            <a:fillRect/>
          </a:stretch>
        </p:blipFill>
        <p:spPr bwMode="auto">
          <a:xfrm>
            <a:off x="4355976" y="4437112"/>
            <a:ext cx="4392613" cy="1555750"/>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85</a:t>
            </a:fld>
            <a:endParaRPr lang="es-ES"/>
          </a:p>
        </p:txBody>
      </p:sp>
      <p:sp>
        <p:nvSpPr>
          <p:cNvPr id="2" name="Marcador de pie de página 1">
            <a:extLst>
              <a:ext uri="{FF2B5EF4-FFF2-40B4-BE49-F238E27FC236}">
                <a16:creationId xmlns:a16="http://schemas.microsoft.com/office/drawing/2014/main" id="{FC62CD53-CC89-4384-8B60-742C669A563E}"/>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noProof="0" dirty="0"/>
              <a:t>Produced torque expression</a:t>
            </a:r>
          </a:p>
        </p:txBody>
      </p:sp>
      <p:graphicFrame>
        <p:nvGraphicFramePr>
          <p:cNvPr id="29699" name="Object 3"/>
          <p:cNvGraphicFramePr>
            <a:graphicFrameLocks noGrp="1" noChangeAspect="1"/>
          </p:cNvGraphicFramePr>
          <p:nvPr>
            <p:ph idx="1"/>
          </p:nvPr>
        </p:nvGraphicFramePr>
        <p:xfrm>
          <a:off x="370383" y="2276872"/>
          <a:ext cx="8396132" cy="3168352"/>
        </p:xfrm>
        <a:graphic>
          <a:graphicData uri="http://schemas.openxmlformats.org/presentationml/2006/ole">
            <mc:AlternateContent xmlns:mc="http://schemas.openxmlformats.org/markup-compatibility/2006">
              <mc:Choice xmlns:v="urn:schemas-microsoft-com:vml" Requires="v">
                <p:oleObj spid="_x0000_s25602" name="Equation" r:id="rId4" imgW="5384520" imgH="2031840" progId="Equation.DSMT4">
                  <p:embed/>
                </p:oleObj>
              </mc:Choice>
              <mc:Fallback>
                <p:oleObj name="Equation" r:id="rId4" imgW="5384520" imgH="2031840" progId="Equation.DSMT4">
                  <p:embed/>
                  <p:pic>
                    <p:nvPicPr>
                      <p:cNvPr id="296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83" y="2276872"/>
                        <a:ext cx="8396132" cy="316835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86</a:t>
            </a:fld>
            <a:endParaRPr lang="es-ES"/>
          </a:p>
        </p:txBody>
      </p:sp>
      <p:sp>
        <p:nvSpPr>
          <p:cNvPr id="2" name="Marcador de pie de página 1">
            <a:extLst>
              <a:ext uri="{FF2B5EF4-FFF2-40B4-BE49-F238E27FC236}">
                <a16:creationId xmlns:a16="http://schemas.microsoft.com/office/drawing/2014/main" id="{B3FCC67E-3263-47CE-B2DF-B3612437F2DB}"/>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Torque properties</a:t>
            </a:r>
          </a:p>
        </p:txBody>
      </p:sp>
      <p:sp>
        <p:nvSpPr>
          <p:cNvPr id="3" name="Contenidor de contingut 2"/>
          <p:cNvSpPr>
            <a:spLocks noGrp="1"/>
          </p:cNvSpPr>
          <p:nvPr>
            <p:ph idx="1"/>
          </p:nvPr>
        </p:nvSpPr>
        <p:spPr/>
        <p:txBody>
          <a:bodyPr/>
          <a:lstStyle/>
          <a:p>
            <a:r>
              <a:rPr lang="en-GB" noProof="0" dirty="0"/>
              <a:t>The torque depends only from machine parameters and currents</a:t>
            </a:r>
          </a:p>
          <a:p>
            <a:r>
              <a:rPr lang="en-GB" noProof="0" dirty="0"/>
              <a:t>The torque is proportional to </a:t>
            </a:r>
            <a:r>
              <a:rPr lang="en-GB" i="1" noProof="0" dirty="0">
                <a:latin typeface="Times New Roman" pitchFamily="18" charset="0"/>
              </a:rPr>
              <a:t>i</a:t>
            </a:r>
            <a:r>
              <a:rPr lang="en-GB" i="1" baseline="-25000" noProof="0" dirty="0">
                <a:latin typeface="Times New Roman" pitchFamily="18" charset="0"/>
              </a:rPr>
              <a:t>ds</a:t>
            </a:r>
            <a:r>
              <a:rPr lang="en-GB" noProof="0" dirty="0"/>
              <a:t> and </a:t>
            </a:r>
            <a:r>
              <a:rPr lang="en-GB" i="1" noProof="0" dirty="0" err="1">
                <a:latin typeface="Times New Roman" pitchFamily="18" charset="0"/>
              </a:rPr>
              <a:t>i</a:t>
            </a:r>
            <a:r>
              <a:rPr lang="en-GB" i="1" baseline="-25000" noProof="0" dirty="0" err="1">
                <a:latin typeface="Times New Roman" pitchFamily="18" charset="0"/>
              </a:rPr>
              <a:t>qs</a:t>
            </a:r>
            <a:endParaRPr lang="en-GB" i="1" baseline="-25000" noProof="0" dirty="0">
              <a:latin typeface="Times New Roman" pitchFamily="18" charset="0"/>
            </a:endParaRPr>
          </a:p>
          <a:p>
            <a:r>
              <a:rPr lang="en-GB" noProof="0" dirty="0"/>
              <a:t>Two torques: magnet torque and reluctant torque</a:t>
            </a:r>
          </a:p>
        </p:txBody>
      </p:sp>
      <p:graphicFrame>
        <p:nvGraphicFramePr>
          <p:cNvPr id="654338" name="Object 2"/>
          <p:cNvGraphicFramePr>
            <a:graphicFrameLocks noChangeAspect="1"/>
          </p:cNvGraphicFramePr>
          <p:nvPr/>
        </p:nvGraphicFramePr>
        <p:xfrm>
          <a:off x="1475656" y="4725144"/>
          <a:ext cx="5954703" cy="1214446"/>
        </p:xfrm>
        <a:graphic>
          <a:graphicData uri="http://schemas.openxmlformats.org/presentationml/2006/ole">
            <mc:AlternateContent xmlns:mc="http://schemas.openxmlformats.org/markup-compatibility/2006">
              <mc:Choice xmlns:v="urn:schemas-microsoft-com:vml" Requires="v">
                <p:oleObj spid="_x0000_s26626" name="Equation" r:id="rId4" imgW="1930320" imgH="393480" progId="Equation.DSMT4">
                  <p:embed/>
                </p:oleObj>
              </mc:Choice>
              <mc:Fallback>
                <p:oleObj name="Equation" r:id="rId4" imgW="1930320" imgH="393480" progId="Equation.DSMT4">
                  <p:embed/>
                  <p:pic>
                    <p:nvPicPr>
                      <p:cNvPr id="65433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4725144"/>
                        <a:ext cx="5954703" cy="121444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Marcador de número de diapositiva 4"/>
          <p:cNvSpPr>
            <a:spLocks noGrp="1"/>
          </p:cNvSpPr>
          <p:nvPr>
            <p:ph type="sldNum" sz="quarter" idx="12"/>
          </p:nvPr>
        </p:nvSpPr>
        <p:spPr/>
        <p:txBody>
          <a:bodyPr/>
          <a:lstStyle/>
          <a:p>
            <a:fld id="{2739DF3F-EA59-48BB-8077-1FD00010D04E}" type="slidenum">
              <a:rPr lang="es-ES" smtClean="0"/>
              <a:pPr/>
              <a:t>87</a:t>
            </a:fld>
            <a:endParaRPr lang="es-ES"/>
          </a:p>
        </p:txBody>
      </p:sp>
      <p:sp>
        <p:nvSpPr>
          <p:cNvPr id="4" name="Marcador de pie de página 3">
            <a:extLst>
              <a:ext uri="{FF2B5EF4-FFF2-40B4-BE49-F238E27FC236}">
                <a16:creationId xmlns:a16="http://schemas.microsoft.com/office/drawing/2014/main" id="{EA3C1F37-E49C-43DB-BCE7-B52CFE2883F4}"/>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GB" noProof="0" dirty="0"/>
              <a:t>The complete model</a:t>
            </a:r>
          </a:p>
        </p:txBody>
      </p:sp>
      <p:graphicFrame>
        <p:nvGraphicFramePr>
          <p:cNvPr id="543748" name="Object 4"/>
          <p:cNvGraphicFramePr>
            <a:graphicFrameLocks noGrp="1" noChangeAspect="1"/>
          </p:cNvGraphicFramePr>
          <p:nvPr>
            <p:ph idx="1"/>
          </p:nvPr>
        </p:nvGraphicFramePr>
        <p:xfrm>
          <a:off x="1331640" y="1450957"/>
          <a:ext cx="6408712" cy="4769274"/>
        </p:xfrm>
        <a:graphic>
          <a:graphicData uri="http://schemas.openxmlformats.org/presentationml/2006/ole">
            <mc:AlternateContent xmlns:mc="http://schemas.openxmlformats.org/markup-compatibility/2006">
              <mc:Choice xmlns:v="urn:schemas-microsoft-com:vml" Requires="v">
                <p:oleObj spid="_x0000_s27650" name="Equation" r:id="rId4" imgW="2184120" imgH="1625400" progId="Equation.DSMT4">
                  <p:embed/>
                </p:oleObj>
              </mc:Choice>
              <mc:Fallback>
                <p:oleObj name="Equation" r:id="rId4" imgW="2184120" imgH="1625400" progId="Equation.DSMT4">
                  <p:embed/>
                  <p:pic>
                    <p:nvPicPr>
                      <p:cNvPr id="5437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1450957"/>
                        <a:ext cx="6408712" cy="476927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88</a:t>
            </a:fld>
            <a:endParaRPr lang="es-ES"/>
          </a:p>
        </p:txBody>
      </p:sp>
      <p:sp>
        <p:nvSpPr>
          <p:cNvPr id="2" name="Marcador de pie de página 1">
            <a:extLst>
              <a:ext uri="{FF2B5EF4-FFF2-40B4-BE49-F238E27FC236}">
                <a16:creationId xmlns:a16="http://schemas.microsoft.com/office/drawing/2014/main" id="{2CE17C8B-3D3F-4FA1-A83B-464AA622FC82}"/>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62869672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GB" noProof="0" dirty="0"/>
              <a:t>Vector control</a:t>
            </a:r>
          </a:p>
        </p:txBody>
      </p:sp>
      <p:sp>
        <p:nvSpPr>
          <p:cNvPr id="31747" name="Rectangle 3"/>
          <p:cNvSpPr>
            <a:spLocks noGrp="1" noChangeArrowheads="1"/>
          </p:cNvSpPr>
          <p:nvPr>
            <p:ph idx="1"/>
          </p:nvPr>
        </p:nvSpPr>
        <p:spPr/>
        <p:txBody>
          <a:bodyPr/>
          <a:lstStyle/>
          <a:p>
            <a:r>
              <a:rPr lang="en-GB" noProof="0" dirty="0"/>
              <a:t>Torque expression for PMSM</a:t>
            </a:r>
          </a:p>
          <a:p>
            <a:endParaRPr lang="en-GB" noProof="0" dirty="0"/>
          </a:p>
          <a:p>
            <a:endParaRPr lang="en-GB" noProof="0" dirty="0"/>
          </a:p>
          <a:p>
            <a:r>
              <a:rPr lang="en-GB" noProof="0" dirty="0"/>
              <a:t>Controlling    and     it is possible to control the current vector, the flux vector and the torque</a:t>
            </a:r>
          </a:p>
        </p:txBody>
      </p:sp>
      <p:sp>
        <p:nvSpPr>
          <p:cNvPr id="31748" name="Rectangle 4"/>
          <p:cNvSpPr>
            <a:spLocks noChangeArrowheads="1"/>
          </p:cNvSpPr>
          <p:nvPr/>
        </p:nvSpPr>
        <p:spPr bwMode="auto">
          <a:xfrm>
            <a:off x="457200" y="3500438"/>
            <a:ext cx="8229600" cy="1008062"/>
          </a:xfrm>
          <a:prstGeom prst="rect">
            <a:avLst/>
          </a:prstGeom>
          <a:noFill/>
          <a:ln w="9525">
            <a:noFill/>
            <a:miter lim="800000"/>
            <a:headEnd/>
            <a:tailEnd/>
          </a:ln>
          <a:effectLst/>
        </p:spPr>
        <p:txBody>
          <a:bodyPr/>
          <a:lstStyle/>
          <a:p>
            <a:pPr marL="342900" indent="-342900">
              <a:spcBef>
                <a:spcPct val="20000"/>
              </a:spcBef>
              <a:buFontTx/>
              <a:buChar char="•"/>
            </a:pPr>
            <a:endParaRPr lang="ca-ES" sz="3200" dirty="0"/>
          </a:p>
        </p:txBody>
      </p:sp>
      <p:graphicFrame>
        <p:nvGraphicFramePr>
          <p:cNvPr id="31749" name="Object 5"/>
          <p:cNvGraphicFramePr>
            <a:graphicFrameLocks noChangeAspect="1"/>
          </p:cNvGraphicFramePr>
          <p:nvPr/>
        </p:nvGraphicFramePr>
        <p:xfrm>
          <a:off x="1907704" y="2276872"/>
          <a:ext cx="4594041" cy="936104"/>
        </p:xfrm>
        <a:graphic>
          <a:graphicData uri="http://schemas.openxmlformats.org/presentationml/2006/ole">
            <mc:AlternateContent xmlns:mc="http://schemas.openxmlformats.org/markup-compatibility/2006">
              <mc:Choice xmlns:v="urn:schemas-microsoft-com:vml" Requires="v">
                <p:oleObj spid="_x0000_s28674" name="Equation" r:id="rId4" imgW="1930320" imgH="393480" progId="Equation.DSMT4">
                  <p:embed/>
                </p:oleObj>
              </mc:Choice>
              <mc:Fallback>
                <p:oleObj name="Equation" r:id="rId4" imgW="1930320" imgH="393480" progId="Equation.DSMT4">
                  <p:embed/>
                  <p:pic>
                    <p:nvPicPr>
                      <p:cNvPr id="317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2276872"/>
                        <a:ext cx="4594041" cy="9361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1750" name="Object 6"/>
          <p:cNvGraphicFramePr>
            <a:graphicFrameLocks noChangeAspect="1"/>
          </p:cNvGraphicFramePr>
          <p:nvPr>
            <p:extLst/>
          </p:nvPr>
        </p:nvGraphicFramePr>
        <p:xfrm>
          <a:off x="2771800" y="3470511"/>
          <a:ext cx="263525" cy="385763"/>
        </p:xfrm>
        <a:graphic>
          <a:graphicData uri="http://schemas.openxmlformats.org/presentationml/2006/ole">
            <mc:AlternateContent xmlns:mc="http://schemas.openxmlformats.org/markup-compatibility/2006">
              <mc:Choice xmlns:v="urn:schemas-microsoft-com:vml" Requires="v">
                <p:oleObj spid="_x0000_s28675" name="Equation" r:id="rId6" imgW="164880" imgH="241200" progId="Equation.DSMT4">
                  <p:embed/>
                </p:oleObj>
              </mc:Choice>
              <mc:Fallback>
                <p:oleObj name="Equation" r:id="rId6" imgW="164880" imgH="241200" progId="Equation.DSMT4">
                  <p:embed/>
                  <p:pic>
                    <p:nvPicPr>
                      <p:cNvPr id="3175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3470511"/>
                        <a:ext cx="263525" cy="3857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1751" name="Object 7"/>
          <p:cNvGraphicFramePr>
            <a:graphicFrameLocks noChangeAspect="1"/>
          </p:cNvGraphicFramePr>
          <p:nvPr>
            <p:extLst/>
          </p:nvPr>
        </p:nvGraphicFramePr>
        <p:xfrm>
          <a:off x="3851920" y="3412129"/>
          <a:ext cx="263525" cy="406400"/>
        </p:xfrm>
        <a:graphic>
          <a:graphicData uri="http://schemas.openxmlformats.org/presentationml/2006/ole">
            <mc:AlternateContent xmlns:mc="http://schemas.openxmlformats.org/markup-compatibility/2006">
              <mc:Choice xmlns:v="urn:schemas-microsoft-com:vml" Requires="v">
                <p:oleObj spid="_x0000_s28676" name="Equation" r:id="rId8" imgW="164880" imgH="253800" progId="Equation.DSMT4">
                  <p:embed/>
                </p:oleObj>
              </mc:Choice>
              <mc:Fallback>
                <p:oleObj name="Equation" r:id="rId8" imgW="164880" imgH="253800" progId="Equation.DSMT4">
                  <p:embed/>
                  <p:pic>
                    <p:nvPicPr>
                      <p:cNvPr id="3175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1920" y="3412129"/>
                        <a:ext cx="263525" cy="406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89</a:t>
            </a:fld>
            <a:endParaRPr lang="es-ES"/>
          </a:p>
        </p:txBody>
      </p:sp>
      <p:sp>
        <p:nvSpPr>
          <p:cNvPr id="2" name="Marcador de pie de página 1">
            <a:extLst>
              <a:ext uri="{FF2B5EF4-FFF2-40B4-BE49-F238E27FC236}">
                <a16:creationId xmlns:a16="http://schemas.microsoft.com/office/drawing/2014/main" id="{B5489548-0C2C-4221-A96D-E655B037BE6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29942172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84E0E-B9AF-4F97-9769-0EF2848ADBAF}"/>
              </a:ext>
            </a:extLst>
          </p:cNvPr>
          <p:cNvSpPr>
            <a:spLocks noGrp="1"/>
          </p:cNvSpPr>
          <p:nvPr>
            <p:ph type="title"/>
          </p:nvPr>
        </p:nvSpPr>
        <p:spPr/>
        <p:txBody>
          <a:bodyPr/>
          <a:lstStyle/>
          <a:p>
            <a:r>
              <a:rPr lang="en-GB" noProof="0" dirty="0"/>
              <a:t>Driving profile – force profile</a:t>
            </a:r>
          </a:p>
        </p:txBody>
      </p:sp>
      <p:sp>
        <p:nvSpPr>
          <p:cNvPr id="5" name="Marcador de número de diapositiva 4">
            <a:extLst>
              <a:ext uri="{FF2B5EF4-FFF2-40B4-BE49-F238E27FC236}">
                <a16:creationId xmlns:a16="http://schemas.microsoft.com/office/drawing/2014/main" id="{37659971-24B9-4D93-8A21-CA75B12F31F5}"/>
              </a:ext>
            </a:extLst>
          </p:cNvPr>
          <p:cNvSpPr>
            <a:spLocks noGrp="1"/>
          </p:cNvSpPr>
          <p:nvPr>
            <p:ph type="sldNum" sz="quarter" idx="12"/>
          </p:nvPr>
        </p:nvSpPr>
        <p:spPr/>
        <p:txBody>
          <a:bodyPr/>
          <a:lstStyle/>
          <a:p>
            <a:fld id="{2739DF3F-EA59-48BB-8077-1FD00010D04E}" type="slidenum">
              <a:rPr lang="es-ES" smtClean="0"/>
              <a:pPr/>
              <a:t>9</a:t>
            </a:fld>
            <a:endParaRPr lang="es-ES"/>
          </a:p>
        </p:txBody>
      </p:sp>
      <p:pic>
        <p:nvPicPr>
          <p:cNvPr id="6" name="Marcador de contenido 4">
            <a:extLst>
              <a:ext uri="{FF2B5EF4-FFF2-40B4-BE49-F238E27FC236}">
                <a16:creationId xmlns:a16="http://schemas.microsoft.com/office/drawing/2014/main" id="{7D7053CB-0E33-4FDF-88CE-43012A0492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84" t="3150" r="7498" b="2155"/>
          <a:stretch/>
        </p:blipFill>
        <p:spPr>
          <a:xfrm>
            <a:off x="1696248" y="1600200"/>
            <a:ext cx="5751503" cy="4525963"/>
          </a:xfrm>
          <a:prstGeom prst="rect">
            <a:avLst/>
          </a:prstGeom>
        </p:spPr>
      </p:pic>
      <p:sp>
        <p:nvSpPr>
          <p:cNvPr id="3" name="Marcador de pie de página 2">
            <a:extLst>
              <a:ext uri="{FF2B5EF4-FFF2-40B4-BE49-F238E27FC236}">
                <a16:creationId xmlns:a16="http://schemas.microsoft.com/office/drawing/2014/main" id="{5174B08F-40B1-44A7-B323-69A9A4490311}"/>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97271766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noProof="0" dirty="0"/>
              <a:t>Vector control of PMSM</a:t>
            </a:r>
          </a:p>
        </p:txBody>
      </p:sp>
      <p:pic>
        <p:nvPicPr>
          <p:cNvPr id="35843" name="Picture 3"/>
          <p:cNvPicPr>
            <a:picLocks noGrp="1" noChangeAspect="1" noChangeArrowheads="1"/>
          </p:cNvPicPr>
          <p:nvPr>
            <p:ph idx="1"/>
          </p:nvPr>
        </p:nvPicPr>
        <p:blipFill>
          <a:blip r:embed="rId3" cstate="print"/>
          <a:stretch>
            <a:fillRect/>
          </a:stretch>
        </p:blipFill>
        <p:spPr>
          <a:xfrm>
            <a:off x="40821" y="1844824"/>
            <a:ext cx="8729467" cy="3888432"/>
          </a:xfr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90</a:t>
            </a:fld>
            <a:endParaRPr lang="es-ES"/>
          </a:p>
        </p:txBody>
      </p:sp>
      <p:sp>
        <p:nvSpPr>
          <p:cNvPr id="2" name="Marcador de pie de página 1">
            <a:extLst>
              <a:ext uri="{FF2B5EF4-FFF2-40B4-BE49-F238E27FC236}">
                <a16:creationId xmlns:a16="http://schemas.microsoft.com/office/drawing/2014/main" id="{75B43900-CDB3-40F2-85AD-F373D3EA3458}"/>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GB" noProof="0" dirty="0"/>
              <a:t>Current control</a:t>
            </a:r>
          </a:p>
        </p:txBody>
      </p:sp>
      <p:sp>
        <p:nvSpPr>
          <p:cNvPr id="32771" name="Rectangle 3"/>
          <p:cNvSpPr>
            <a:spLocks noGrp="1" noChangeArrowheads="1"/>
          </p:cNvSpPr>
          <p:nvPr>
            <p:ph idx="1"/>
          </p:nvPr>
        </p:nvSpPr>
        <p:spPr/>
        <p:txBody>
          <a:bodyPr>
            <a:normAutofit/>
          </a:bodyPr>
          <a:lstStyle/>
          <a:p>
            <a:pPr>
              <a:lnSpc>
                <a:spcPct val="90000"/>
              </a:lnSpc>
            </a:pPr>
            <a:r>
              <a:rPr lang="en-GB" sz="2400" noProof="0" dirty="0"/>
              <a:t>Controls the current, controlling the produced torque</a:t>
            </a:r>
          </a:p>
          <a:p>
            <a:pPr>
              <a:lnSpc>
                <a:spcPct val="90000"/>
              </a:lnSpc>
            </a:pPr>
            <a:r>
              <a:rPr lang="en-GB" sz="2400" noProof="0" dirty="0"/>
              <a:t>Direct limitation of current. Overload protections</a:t>
            </a:r>
          </a:p>
          <a:p>
            <a:pPr>
              <a:lnSpc>
                <a:spcPct val="90000"/>
              </a:lnSpc>
            </a:pPr>
            <a:r>
              <a:rPr lang="en-GB" sz="2400" noProof="0" dirty="0"/>
              <a:t>Better dynamic performance</a:t>
            </a:r>
          </a:p>
          <a:p>
            <a:pPr>
              <a:lnSpc>
                <a:spcPct val="90000"/>
              </a:lnSpc>
            </a:pPr>
            <a:r>
              <a:rPr lang="en-GB" sz="2400" noProof="0" dirty="0"/>
              <a:t>Low influence on parameter variation (</a:t>
            </a:r>
            <a:r>
              <a:rPr lang="en-GB" sz="2400" noProof="0" dirty="0" err="1"/>
              <a:t>r</a:t>
            </a:r>
            <a:r>
              <a:rPr lang="en-GB" sz="2400" baseline="-25000" noProof="0" dirty="0" err="1"/>
              <a:t>s</a:t>
            </a:r>
            <a:r>
              <a:rPr lang="en-GB" sz="2400" noProof="0" dirty="0"/>
              <a:t>, L,…)</a:t>
            </a:r>
          </a:p>
          <a:p>
            <a:pPr>
              <a:lnSpc>
                <a:spcPct val="90000"/>
              </a:lnSpc>
            </a:pPr>
            <a:r>
              <a:rPr lang="en-GB" sz="2400" noProof="0" dirty="0"/>
              <a:t>Compensation of voltage drops due to semiconductors and dead time</a:t>
            </a:r>
          </a:p>
          <a:p>
            <a:pPr>
              <a:lnSpc>
                <a:spcPct val="90000"/>
              </a:lnSpc>
            </a:pPr>
            <a:r>
              <a:rPr lang="en-GB" sz="2400" noProof="0" dirty="0"/>
              <a:t>Compensation of DC bus fluctuations</a:t>
            </a:r>
          </a:p>
          <a:p>
            <a:r>
              <a:rPr lang="en-GB" sz="2400" noProof="0" dirty="0"/>
              <a:t>Without amplitude and phase error</a:t>
            </a:r>
          </a:p>
          <a:p>
            <a:r>
              <a:rPr lang="en-GB" sz="2400" noProof="0" dirty="0"/>
              <a:t>Commutation frequency constant or limited</a:t>
            </a:r>
          </a:p>
          <a:p>
            <a:r>
              <a:rPr lang="en-GB" sz="2400" noProof="0" dirty="0"/>
              <a:t>Low current harmonic injection in the motor</a:t>
            </a:r>
          </a:p>
          <a:p>
            <a:r>
              <a:rPr lang="en-GB" sz="2400" noProof="0" dirty="0"/>
              <a:t>Efficient user of DC bus voltage</a:t>
            </a:r>
          </a:p>
        </p:txBody>
      </p:sp>
      <p:sp>
        <p:nvSpPr>
          <p:cNvPr id="3" name="Marcador de número de diapositiva 2"/>
          <p:cNvSpPr>
            <a:spLocks noGrp="1"/>
          </p:cNvSpPr>
          <p:nvPr>
            <p:ph type="sldNum" sz="quarter" idx="12"/>
          </p:nvPr>
        </p:nvSpPr>
        <p:spPr/>
        <p:txBody>
          <a:bodyPr/>
          <a:lstStyle/>
          <a:p>
            <a:fld id="{2739DF3F-EA59-48BB-8077-1FD00010D04E}" type="slidenum">
              <a:rPr lang="es-ES" smtClean="0"/>
              <a:pPr/>
              <a:t>91</a:t>
            </a:fld>
            <a:endParaRPr lang="es-ES"/>
          </a:p>
        </p:txBody>
      </p:sp>
      <p:sp>
        <p:nvSpPr>
          <p:cNvPr id="2" name="Marcador de pie de página 1">
            <a:extLst>
              <a:ext uri="{FF2B5EF4-FFF2-40B4-BE49-F238E27FC236}">
                <a16:creationId xmlns:a16="http://schemas.microsoft.com/office/drawing/2014/main" id="{5931C34C-155A-461C-A308-A7F4F3F96576}"/>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ol 11"/>
          <p:cNvSpPr>
            <a:spLocks noGrp="1"/>
          </p:cNvSpPr>
          <p:nvPr>
            <p:ph type="title"/>
          </p:nvPr>
        </p:nvSpPr>
        <p:spPr/>
        <p:txBody>
          <a:bodyPr/>
          <a:lstStyle/>
          <a:p>
            <a:r>
              <a:rPr lang="en-GB" noProof="0" dirty="0"/>
              <a:t>Motor model and coupling terms</a:t>
            </a:r>
          </a:p>
        </p:txBody>
      </p:sp>
      <p:sp>
        <p:nvSpPr>
          <p:cNvPr id="13" name="Contenidor de contingut 12"/>
          <p:cNvSpPr>
            <a:spLocks noGrp="1"/>
          </p:cNvSpPr>
          <p:nvPr>
            <p:ph idx="1"/>
          </p:nvPr>
        </p:nvSpPr>
        <p:spPr>
          <a:xfrm>
            <a:off x="457200" y="1600201"/>
            <a:ext cx="8229600" cy="2620888"/>
          </a:xfrm>
        </p:spPr>
        <p:txBody>
          <a:bodyPr>
            <a:normAutofit fontScale="77500" lnSpcReduction="20000"/>
          </a:bodyPr>
          <a:lstStyle/>
          <a:p>
            <a:r>
              <a:rPr lang="en-GB" noProof="0" dirty="0"/>
              <a:t>Currents    and    are DC values in steady state</a:t>
            </a:r>
          </a:p>
          <a:p>
            <a:r>
              <a:rPr lang="en-GB" noProof="0" dirty="0"/>
              <a:t>But there is a cross coupling between d and q axes</a:t>
            </a:r>
          </a:p>
          <a:p>
            <a:r>
              <a:rPr lang="en-GB" noProof="0" dirty="0"/>
              <a:t>It is not possible to independently control the currents</a:t>
            </a:r>
          </a:p>
          <a:p>
            <a:r>
              <a:rPr lang="en-GB" noProof="0" dirty="0"/>
              <a:t>A variation on    modifies     and vice versa</a:t>
            </a:r>
          </a:p>
          <a:p>
            <a:r>
              <a:rPr lang="en-GB" noProof="0" dirty="0"/>
              <a:t>That degrades the dynamic response</a:t>
            </a:r>
          </a:p>
          <a:p>
            <a:r>
              <a:rPr lang="en-GB" noProof="0" dirty="0"/>
              <a:t>PI controllers can offer good performance, but decoupling is needed</a:t>
            </a:r>
          </a:p>
        </p:txBody>
      </p:sp>
      <p:graphicFrame>
        <p:nvGraphicFramePr>
          <p:cNvPr id="655362" name="Object 2"/>
          <p:cNvGraphicFramePr>
            <a:graphicFrameLocks noChangeAspect="1"/>
          </p:cNvGraphicFramePr>
          <p:nvPr>
            <p:extLst/>
          </p:nvPr>
        </p:nvGraphicFramePr>
        <p:xfrm>
          <a:off x="2004219" y="1613158"/>
          <a:ext cx="263525" cy="385763"/>
        </p:xfrm>
        <a:graphic>
          <a:graphicData uri="http://schemas.openxmlformats.org/presentationml/2006/ole">
            <mc:AlternateContent xmlns:mc="http://schemas.openxmlformats.org/markup-compatibility/2006">
              <mc:Choice xmlns:v="urn:schemas-microsoft-com:vml" Requires="v">
                <p:oleObj spid="_x0000_s29698" name="Equation" r:id="rId4" imgW="164880" imgH="241200" progId="Equation.DSMT4">
                  <p:embed/>
                </p:oleObj>
              </mc:Choice>
              <mc:Fallback>
                <p:oleObj name="Equation" r:id="rId4" imgW="164880" imgH="241200" progId="Equation.DSMT4">
                  <p:embed/>
                  <p:pic>
                    <p:nvPicPr>
                      <p:cNvPr id="6553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219" y="1613158"/>
                        <a:ext cx="263525" cy="3857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363" name="Object 3"/>
          <p:cNvGraphicFramePr>
            <a:graphicFrameLocks noChangeAspect="1"/>
          </p:cNvGraphicFramePr>
          <p:nvPr>
            <p:extLst/>
          </p:nvPr>
        </p:nvGraphicFramePr>
        <p:xfrm>
          <a:off x="2771800" y="1569759"/>
          <a:ext cx="263525" cy="406401"/>
        </p:xfrm>
        <a:graphic>
          <a:graphicData uri="http://schemas.openxmlformats.org/presentationml/2006/ole">
            <mc:AlternateContent xmlns:mc="http://schemas.openxmlformats.org/markup-compatibility/2006">
              <mc:Choice xmlns:v="urn:schemas-microsoft-com:vml" Requires="v">
                <p:oleObj spid="_x0000_s29699" name="Equation" r:id="rId6" imgW="164880" imgH="253800" progId="Equation.DSMT4">
                  <p:embed/>
                </p:oleObj>
              </mc:Choice>
              <mc:Fallback>
                <p:oleObj name="Equation" r:id="rId6" imgW="164880" imgH="253800" progId="Equation.DSMT4">
                  <p:embed/>
                  <p:pic>
                    <p:nvPicPr>
                      <p:cNvPr id="65536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1569759"/>
                        <a:ext cx="263525" cy="40640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16" name="Picture 4"/>
          <p:cNvPicPr>
            <a:picLocks noChangeAspect="1" noChangeArrowheads="1"/>
          </p:cNvPicPr>
          <p:nvPr/>
        </p:nvPicPr>
        <p:blipFill>
          <a:blip r:embed="rId8" cstate="print"/>
          <a:srcRect/>
          <a:stretch>
            <a:fillRect/>
          </a:stretch>
        </p:blipFill>
        <p:spPr>
          <a:xfrm>
            <a:off x="2267744" y="4149080"/>
            <a:ext cx="4429156" cy="2553582"/>
          </a:xfrm>
          <a:prstGeom prst="rect">
            <a:avLst/>
          </a:prstGeom>
          <a:noFill/>
          <a:ln/>
        </p:spPr>
      </p:pic>
      <p:graphicFrame>
        <p:nvGraphicFramePr>
          <p:cNvPr id="11" name="Object 2"/>
          <p:cNvGraphicFramePr>
            <a:graphicFrameLocks noChangeAspect="1"/>
          </p:cNvGraphicFramePr>
          <p:nvPr>
            <p:extLst/>
          </p:nvPr>
        </p:nvGraphicFramePr>
        <p:xfrm>
          <a:off x="2728821" y="2722397"/>
          <a:ext cx="239568" cy="350694"/>
        </p:xfrm>
        <a:graphic>
          <a:graphicData uri="http://schemas.openxmlformats.org/presentationml/2006/ole">
            <mc:AlternateContent xmlns:mc="http://schemas.openxmlformats.org/markup-compatibility/2006">
              <mc:Choice xmlns:v="urn:schemas-microsoft-com:vml" Requires="v">
                <p:oleObj spid="_x0000_s29700" name="Equation" r:id="rId4" imgW="164880" imgH="241200" progId="Equation.DSMT4">
                  <p:embed/>
                </p:oleObj>
              </mc:Choice>
              <mc:Fallback>
                <p:oleObj name="Equation" r:id="rId4" imgW="164880" imgH="241200" progId="Equation.DSMT4">
                  <p:embed/>
                  <p:pic>
                    <p:nvPicPr>
                      <p:cNvPr id="1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8821" y="2722397"/>
                        <a:ext cx="239568" cy="35069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extLst/>
          </p:nvPr>
        </p:nvGraphicFramePr>
        <p:xfrm>
          <a:off x="4148265" y="2709062"/>
          <a:ext cx="263525" cy="406401"/>
        </p:xfrm>
        <a:graphic>
          <a:graphicData uri="http://schemas.openxmlformats.org/presentationml/2006/ole">
            <mc:AlternateContent xmlns:mc="http://schemas.openxmlformats.org/markup-compatibility/2006">
              <mc:Choice xmlns:v="urn:schemas-microsoft-com:vml" Requires="v">
                <p:oleObj spid="_x0000_s29701" name="Equation" r:id="rId6" imgW="164880" imgH="253800" progId="Equation.DSMT4">
                  <p:embed/>
                </p:oleObj>
              </mc:Choice>
              <mc:Fallback>
                <p:oleObj name="Equation" r:id="rId6" imgW="164880" imgH="253800" progId="Equation.DSMT4">
                  <p:embed/>
                  <p:pic>
                    <p:nvPicPr>
                      <p:cNvPr id="1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8265" y="2709062"/>
                        <a:ext cx="263525" cy="40640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92</a:t>
            </a:fld>
            <a:endParaRPr lang="es-ES"/>
          </a:p>
        </p:txBody>
      </p:sp>
      <p:sp>
        <p:nvSpPr>
          <p:cNvPr id="2" name="Marcador de pie de página 1">
            <a:extLst>
              <a:ext uri="{FF2B5EF4-FFF2-40B4-BE49-F238E27FC236}">
                <a16:creationId xmlns:a16="http://schemas.microsoft.com/office/drawing/2014/main" id="{0EAC7085-610D-4F79-B26E-DF13ECEB262B}"/>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Decoupling of torque loops</a:t>
            </a:r>
          </a:p>
        </p:txBody>
      </p:sp>
      <p:pic>
        <p:nvPicPr>
          <p:cNvPr id="6" name="Picture 4"/>
          <p:cNvPicPr>
            <a:picLocks noGrp="1" noChangeAspect="1" noChangeArrowheads="1"/>
          </p:cNvPicPr>
          <p:nvPr>
            <p:ph idx="1"/>
          </p:nvPr>
        </p:nvPicPr>
        <p:blipFill>
          <a:blip r:embed="rId3" cstate="print"/>
          <a:stretch>
            <a:fillRect/>
          </a:stretch>
        </p:blipFill>
        <p:spPr>
          <a:xfrm>
            <a:off x="711843" y="1636853"/>
            <a:ext cx="7720314" cy="4452657"/>
          </a:xfrm>
          <a:noFill/>
          <a:ln/>
        </p:spPr>
      </p:pic>
      <p:pic>
        <p:nvPicPr>
          <p:cNvPr id="7" name="Picture 5"/>
          <p:cNvPicPr>
            <a:picLocks noChangeAspect="1" noChangeArrowheads="1"/>
          </p:cNvPicPr>
          <p:nvPr/>
        </p:nvPicPr>
        <p:blipFill>
          <a:blip r:embed="rId4" cstate="print"/>
          <a:srcRect/>
          <a:stretch>
            <a:fillRect/>
          </a:stretch>
        </p:blipFill>
        <p:spPr bwMode="auto">
          <a:xfrm>
            <a:off x="4067944" y="5373216"/>
            <a:ext cx="4145749" cy="1071570"/>
          </a:xfrm>
          <a:prstGeom prst="rect">
            <a:avLst/>
          </a:prstGeom>
          <a:noFill/>
          <a:ln w="9525">
            <a:noFill/>
            <a:miter lim="800000"/>
            <a:headEnd/>
            <a:tailEnd/>
          </a:ln>
          <a:effectLst/>
        </p:spPr>
      </p:pic>
      <p:sp>
        <p:nvSpPr>
          <p:cNvPr id="4" name="Marcador de número de diapositiva 3"/>
          <p:cNvSpPr>
            <a:spLocks noGrp="1"/>
          </p:cNvSpPr>
          <p:nvPr>
            <p:ph type="sldNum" sz="quarter" idx="12"/>
          </p:nvPr>
        </p:nvSpPr>
        <p:spPr/>
        <p:txBody>
          <a:bodyPr/>
          <a:lstStyle/>
          <a:p>
            <a:fld id="{2739DF3F-EA59-48BB-8077-1FD00010D04E}" type="slidenum">
              <a:rPr lang="es-ES" smtClean="0"/>
              <a:pPr/>
              <a:t>93</a:t>
            </a:fld>
            <a:endParaRPr lang="es-ES"/>
          </a:p>
        </p:txBody>
      </p:sp>
      <p:sp>
        <p:nvSpPr>
          <p:cNvPr id="3" name="Marcador de pie de página 2">
            <a:extLst>
              <a:ext uri="{FF2B5EF4-FFF2-40B4-BE49-F238E27FC236}">
                <a16:creationId xmlns:a16="http://schemas.microsoft.com/office/drawing/2014/main" id="{E5375E16-9817-4A9B-B58E-4337242BAF71}"/>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ol 6"/>
          <p:cNvSpPr>
            <a:spLocks noGrp="1"/>
          </p:cNvSpPr>
          <p:nvPr>
            <p:ph type="title"/>
          </p:nvPr>
        </p:nvSpPr>
        <p:spPr/>
        <p:txBody>
          <a:bodyPr/>
          <a:lstStyle/>
          <a:p>
            <a:r>
              <a:rPr lang="en-GB" noProof="0" dirty="0"/>
              <a:t>Speed loop</a:t>
            </a:r>
          </a:p>
        </p:txBody>
      </p:sp>
      <p:sp>
        <p:nvSpPr>
          <p:cNvPr id="8" name="Contenidor de contingut 7"/>
          <p:cNvSpPr>
            <a:spLocks noGrp="1"/>
          </p:cNvSpPr>
          <p:nvPr>
            <p:ph idx="1"/>
          </p:nvPr>
        </p:nvSpPr>
        <p:spPr/>
        <p:txBody>
          <a:bodyPr>
            <a:normAutofit/>
          </a:bodyPr>
          <a:lstStyle/>
          <a:p>
            <a:pPr>
              <a:lnSpc>
                <a:spcPct val="90000"/>
              </a:lnSpc>
            </a:pPr>
            <a:r>
              <a:rPr lang="en-GB" noProof="0" dirty="0"/>
              <a:t>The mechanical system imposes the speed dynamics</a:t>
            </a:r>
          </a:p>
          <a:p>
            <a:pPr>
              <a:lnSpc>
                <a:spcPct val="90000"/>
              </a:lnSpc>
            </a:pPr>
            <a:r>
              <a:rPr lang="en-GB" noProof="0" dirty="0"/>
              <a:t>The torque loop has a faster time constant</a:t>
            </a:r>
          </a:p>
          <a:p>
            <a:pPr>
              <a:lnSpc>
                <a:spcPct val="90000"/>
              </a:lnSpc>
            </a:pPr>
            <a:r>
              <a:rPr lang="en-GB" noProof="0" dirty="0"/>
              <a:t>The torque loop is supposed to perfect control the required torque -&gt; unitary gain</a:t>
            </a:r>
          </a:p>
        </p:txBody>
      </p:sp>
      <p:pic>
        <p:nvPicPr>
          <p:cNvPr id="9" name="Picture 4"/>
          <p:cNvPicPr>
            <a:picLocks noChangeAspect="1" noChangeArrowheads="1"/>
          </p:cNvPicPr>
          <p:nvPr/>
        </p:nvPicPr>
        <p:blipFill>
          <a:blip r:embed="rId3" cstate="print"/>
          <a:srcRect t="5980" b="5980"/>
          <a:stretch>
            <a:fillRect/>
          </a:stretch>
        </p:blipFill>
        <p:spPr bwMode="auto">
          <a:xfrm>
            <a:off x="971600" y="4293096"/>
            <a:ext cx="6985000" cy="2190750"/>
          </a:xfrm>
          <a:prstGeom prst="rect">
            <a:avLst/>
          </a:prstGeom>
          <a:noFill/>
          <a:ln w="9525">
            <a:noFill/>
            <a:miter lim="800000"/>
            <a:headEnd/>
            <a:tailEnd/>
          </a:ln>
          <a:effectLst/>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94</a:t>
            </a:fld>
            <a:endParaRPr lang="es-ES"/>
          </a:p>
        </p:txBody>
      </p:sp>
      <p:sp>
        <p:nvSpPr>
          <p:cNvPr id="2" name="Marcador de pie de página 1">
            <a:extLst>
              <a:ext uri="{FF2B5EF4-FFF2-40B4-BE49-F238E27FC236}">
                <a16:creationId xmlns:a16="http://schemas.microsoft.com/office/drawing/2014/main" id="{CEFA1D4F-6CA9-490C-8ABD-F7ACAF5574FF}"/>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fontScale="90000"/>
          </a:bodyPr>
          <a:lstStyle/>
          <a:p>
            <a:r>
              <a:rPr lang="en-GB" noProof="0" dirty="0"/>
              <a:t>Complete scheme for vector control</a:t>
            </a:r>
          </a:p>
        </p:txBody>
      </p:sp>
      <p:pic>
        <p:nvPicPr>
          <p:cNvPr id="45059" name="Picture 3"/>
          <p:cNvPicPr>
            <a:picLocks noGrp="1" noChangeAspect="1" noChangeArrowheads="1"/>
          </p:cNvPicPr>
          <p:nvPr>
            <p:ph idx="1"/>
          </p:nvPr>
        </p:nvPicPr>
        <p:blipFill>
          <a:blip r:embed="rId3" cstate="print"/>
          <a:stretch>
            <a:fillRect/>
          </a:stretch>
        </p:blipFill>
        <p:spPr>
          <a:xfrm>
            <a:off x="395536" y="1988840"/>
            <a:ext cx="8284414" cy="3311708"/>
          </a:xfrm>
          <a:noFill/>
          <a:ln/>
        </p:spPr>
      </p:pic>
      <p:sp>
        <p:nvSpPr>
          <p:cNvPr id="3" name="Marcador de número de diapositiva 2"/>
          <p:cNvSpPr>
            <a:spLocks noGrp="1"/>
          </p:cNvSpPr>
          <p:nvPr>
            <p:ph type="sldNum" sz="quarter" idx="12"/>
          </p:nvPr>
        </p:nvSpPr>
        <p:spPr/>
        <p:txBody>
          <a:bodyPr/>
          <a:lstStyle/>
          <a:p>
            <a:fld id="{2739DF3F-EA59-48BB-8077-1FD00010D04E}" type="slidenum">
              <a:rPr lang="es-ES" smtClean="0"/>
              <a:pPr/>
              <a:t>95</a:t>
            </a:fld>
            <a:endParaRPr lang="es-ES"/>
          </a:p>
        </p:txBody>
      </p:sp>
      <p:sp>
        <p:nvSpPr>
          <p:cNvPr id="2" name="Marcador de pie de página 1">
            <a:extLst>
              <a:ext uri="{FF2B5EF4-FFF2-40B4-BE49-F238E27FC236}">
                <a16:creationId xmlns:a16="http://schemas.microsoft.com/office/drawing/2014/main" id="{F804BABA-1132-4D54-9DA3-E9460639DE9D}"/>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GB" noProof="0" dirty="0"/>
              <a:t>Particular case: SPMSM</a:t>
            </a:r>
          </a:p>
        </p:txBody>
      </p:sp>
      <p:graphicFrame>
        <p:nvGraphicFramePr>
          <p:cNvPr id="179203" name="Object 3"/>
          <p:cNvGraphicFramePr>
            <a:graphicFrameLocks noGrp="1" noChangeAspect="1"/>
          </p:cNvGraphicFramePr>
          <p:nvPr>
            <p:ph sz="half" idx="1"/>
          </p:nvPr>
        </p:nvGraphicFramePr>
        <p:xfrm>
          <a:off x="1043608" y="4293096"/>
          <a:ext cx="3035300" cy="1854200"/>
        </p:xfrm>
        <a:graphic>
          <a:graphicData uri="http://schemas.openxmlformats.org/presentationml/2006/ole">
            <mc:AlternateContent xmlns:mc="http://schemas.openxmlformats.org/markup-compatibility/2006">
              <mc:Choice xmlns:v="urn:schemas-microsoft-com:vml" Requires="v">
                <p:oleObj spid="_x0000_s30722" name="Equation" r:id="rId4" imgW="3035160" imgH="1854000" progId="Equation.DSMT4">
                  <p:embed/>
                </p:oleObj>
              </mc:Choice>
              <mc:Fallback>
                <p:oleObj name="Equation" r:id="rId4" imgW="3035160" imgH="1854000" progId="Equation.DSMT4">
                  <p:embed/>
                  <p:pic>
                    <p:nvPicPr>
                      <p:cNvPr id="1792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293096"/>
                        <a:ext cx="3035300" cy="1854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5 Marcador de contenido"/>
          <p:cNvSpPr>
            <a:spLocks noGrp="1"/>
          </p:cNvSpPr>
          <p:nvPr>
            <p:ph sz="half" idx="2"/>
          </p:nvPr>
        </p:nvSpPr>
        <p:spPr/>
        <p:txBody>
          <a:bodyPr/>
          <a:lstStyle/>
          <a:p>
            <a:r>
              <a:rPr lang="en-GB" noProof="0" dirty="0"/>
              <a:t>In an SPMSM </a:t>
            </a:r>
            <a:r>
              <a:rPr lang="en-GB" i="1" noProof="0" dirty="0" err="1">
                <a:latin typeface="Times New Roman" pitchFamily="18" charset="0"/>
              </a:rPr>
              <a:t>L</a:t>
            </a:r>
            <a:r>
              <a:rPr lang="en-GB" i="1" baseline="-25000" noProof="0" dirty="0" err="1">
                <a:latin typeface="Times New Roman" pitchFamily="18" charset="0"/>
              </a:rPr>
              <a:t>d</a:t>
            </a:r>
            <a:r>
              <a:rPr lang="en-GB" noProof="0" dirty="0">
                <a:latin typeface="Times New Roman" pitchFamily="18" charset="0"/>
              </a:rPr>
              <a:t>=</a:t>
            </a:r>
            <a:r>
              <a:rPr lang="en-GB" i="1" noProof="0" dirty="0" err="1">
                <a:latin typeface="Times New Roman" pitchFamily="18" charset="0"/>
              </a:rPr>
              <a:t>L</a:t>
            </a:r>
            <a:r>
              <a:rPr lang="en-GB" i="1" baseline="-25000" noProof="0" dirty="0" err="1">
                <a:latin typeface="Times New Roman" pitchFamily="18" charset="0"/>
              </a:rPr>
              <a:t>q</a:t>
            </a:r>
            <a:endParaRPr lang="en-GB" i="1" baseline="-25000" noProof="0" dirty="0">
              <a:latin typeface="Times New Roman" pitchFamily="18" charset="0"/>
            </a:endParaRPr>
          </a:p>
          <a:p>
            <a:endParaRPr lang="en-GB" noProof="0" dirty="0"/>
          </a:p>
          <a:p>
            <a:endParaRPr lang="en-GB" noProof="0" dirty="0"/>
          </a:p>
          <a:p>
            <a:r>
              <a:rPr lang="en-GB" noProof="0" dirty="0"/>
              <a:t>The control strategy is to control </a:t>
            </a:r>
            <a:r>
              <a:rPr lang="en-GB" i="1" noProof="0" dirty="0" err="1">
                <a:latin typeface="Times New Roman" pitchFamily="18" charset="0"/>
              </a:rPr>
              <a:t>i</a:t>
            </a:r>
            <a:r>
              <a:rPr lang="en-GB" i="1" baseline="-25000" noProof="0" dirty="0" err="1">
                <a:latin typeface="Times New Roman" pitchFamily="18" charset="0"/>
              </a:rPr>
              <a:t>q</a:t>
            </a:r>
            <a:r>
              <a:rPr lang="en-GB" noProof="0" dirty="0"/>
              <a:t> to control the torque and control </a:t>
            </a:r>
            <a:r>
              <a:rPr lang="en-GB" i="1" noProof="0" dirty="0">
                <a:latin typeface="Times New Roman" pitchFamily="18" charset="0"/>
              </a:rPr>
              <a:t>i</a:t>
            </a:r>
            <a:r>
              <a:rPr lang="en-GB" i="1" baseline="-25000" noProof="0" dirty="0">
                <a:latin typeface="Times New Roman" pitchFamily="18" charset="0"/>
              </a:rPr>
              <a:t>d</a:t>
            </a:r>
            <a:r>
              <a:rPr lang="en-GB" noProof="0" dirty="0">
                <a:latin typeface="Times New Roman" pitchFamily="18" charset="0"/>
              </a:rPr>
              <a:t>=</a:t>
            </a:r>
            <a:r>
              <a:rPr lang="en-GB" i="1" noProof="0" dirty="0">
                <a:latin typeface="Times New Roman" pitchFamily="18" charset="0"/>
              </a:rPr>
              <a:t>0</a:t>
            </a:r>
            <a:r>
              <a:rPr lang="en-GB" i="1" dirty="0">
                <a:latin typeface="Times New Roman" pitchFamily="18" charset="0"/>
              </a:rPr>
              <a:t>.</a:t>
            </a:r>
            <a:r>
              <a:rPr lang="en-GB" dirty="0">
                <a:latin typeface="Times New Roman" pitchFamily="18" charset="0"/>
              </a:rPr>
              <a:t> It minimized losses.</a:t>
            </a:r>
            <a:endParaRPr lang="en-GB" i="1" baseline="-25000" noProof="0" dirty="0">
              <a:latin typeface="Times New Roman" pitchFamily="18" charset="0"/>
            </a:endParaRPr>
          </a:p>
          <a:p>
            <a:r>
              <a:rPr lang="en-GB" noProof="0" dirty="0"/>
              <a:t>No reluctant torque</a:t>
            </a:r>
            <a:endParaRPr lang="en-GB" i="1" baseline="-25000" noProof="0" dirty="0">
              <a:latin typeface="Times New Roman" pitchFamily="18" charset="0"/>
            </a:endParaRPr>
          </a:p>
        </p:txBody>
      </p:sp>
      <p:pic>
        <p:nvPicPr>
          <p:cNvPr id="179205" name="Picture 5"/>
          <p:cNvPicPr>
            <a:picLocks noChangeAspect="1" noChangeArrowheads="1"/>
          </p:cNvPicPr>
          <p:nvPr/>
        </p:nvPicPr>
        <p:blipFill>
          <a:blip r:embed="rId6" cstate="print"/>
          <a:srcRect/>
          <a:stretch>
            <a:fillRect/>
          </a:stretch>
        </p:blipFill>
        <p:spPr bwMode="auto">
          <a:xfrm>
            <a:off x="251520" y="1556792"/>
            <a:ext cx="3783563" cy="2664296"/>
          </a:xfrm>
          <a:prstGeom prst="rect">
            <a:avLst/>
          </a:prstGeom>
          <a:noFill/>
          <a:ln w="9525">
            <a:noFill/>
            <a:miter lim="800000"/>
            <a:headEnd/>
            <a:tailEnd/>
          </a:ln>
          <a:effectLst/>
        </p:spPr>
      </p:pic>
      <p:graphicFrame>
        <p:nvGraphicFramePr>
          <p:cNvPr id="118787" name="Object 3"/>
          <p:cNvGraphicFramePr>
            <a:graphicFrameLocks noChangeAspect="1"/>
          </p:cNvGraphicFramePr>
          <p:nvPr/>
        </p:nvGraphicFramePr>
        <p:xfrm>
          <a:off x="5364088" y="2132856"/>
          <a:ext cx="1871662" cy="893763"/>
        </p:xfrm>
        <a:graphic>
          <a:graphicData uri="http://schemas.openxmlformats.org/presentationml/2006/ole">
            <mc:AlternateContent xmlns:mc="http://schemas.openxmlformats.org/markup-compatibility/2006">
              <mc:Choice xmlns:v="urn:schemas-microsoft-com:vml" Requires="v">
                <p:oleObj spid="_x0000_s30723" name="Equation" r:id="rId7" imgW="927000" imgH="393480" progId="Equation.DSMT4">
                  <p:embed/>
                </p:oleObj>
              </mc:Choice>
              <mc:Fallback>
                <p:oleObj name="Equation" r:id="rId7" imgW="927000" imgH="393480" progId="Equation.DSMT4">
                  <p:embed/>
                  <p:pic>
                    <p:nvPicPr>
                      <p:cNvPr id="11878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088" y="2132856"/>
                        <a:ext cx="1871662" cy="8937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Marcador de número de diapositiva 2"/>
          <p:cNvSpPr>
            <a:spLocks noGrp="1"/>
          </p:cNvSpPr>
          <p:nvPr>
            <p:ph type="sldNum" sz="quarter" idx="12"/>
          </p:nvPr>
        </p:nvSpPr>
        <p:spPr/>
        <p:txBody>
          <a:bodyPr/>
          <a:lstStyle/>
          <a:p>
            <a:fld id="{2739DF3F-EA59-48BB-8077-1FD00010D04E}" type="slidenum">
              <a:rPr lang="es-ES" smtClean="0"/>
              <a:pPr/>
              <a:t>96</a:t>
            </a:fld>
            <a:endParaRPr lang="es-ES"/>
          </a:p>
        </p:txBody>
      </p:sp>
      <p:sp>
        <p:nvSpPr>
          <p:cNvPr id="2" name="Marcador de pie de página 1">
            <a:extLst>
              <a:ext uri="{FF2B5EF4-FFF2-40B4-BE49-F238E27FC236}">
                <a16:creationId xmlns:a16="http://schemas.microsoft.com/office/drawing/2014/main" id="{794A280C-9089-4475-961D-86A95802361F}"/>
              </a:ext>
            </a:extLst>
          </p:cNvPr>
          <p:cNvSpPr>
            <a:spLocks noGrp="1"/>
          </p:cNvSpPr>
          <p:nvPr>
            <p:ph type="ftr" sz="quarter" idx="11"/>
          </p:nvPr>
        </p:nvSpPr>
        <p:spPr/>
        <p:txBody>
          <a:bodyPr/>
          <a:lstStyle/>
          <a:p>
            <a:r>
              <a:rPr lang="ca-ES"/>
              <a:t>PMSM motor control</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C1077F-6FB8-4042-983F-73C1110616A3}"/>
              </a:ext>
            </a:extLst>
          </p:cNvPr>
          <p:cNvSpPr>
            <a:spLocks noGrp="1"/>
          </p:cNvSpPr>
          <p:nvPr>
            <p:ph type="title"/>
          </p:nvPr>
        </p:nvSpPr>
        <p:spPr/>
        <p:txBody>
          <a:bodyPr/>
          <a:lstStyle/>
          <a:p>
            <a:r>
              <a:rPr lang="es-ES" dirty="0" err="1"/>
              <a:t>inverters</a:t>
            </a:r>
            <a:endParaRPr lang="es-ES" dirty="0"/>
          </a:p>
        </p:txBody>
      </p:sp>
      <p:sp>
        <p:nvSpPr>
          <p:cNvPr id="3" name="Marcador de texto 2">
            <a:extLst>
              <a:ext uri="{FF2B5EF4-FFF2-40B4-BE49-F238E27FC236}">
                <a16:creationId xmlns:a16="http://schemas.microsoft.com/office/drawing/2014/main" id="{6680708B-0456-4FAC-86AE-D15E5B44294A}"/>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8948619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Inverters. DC/AC converters</a:t>
            </a:r>
          </a:p>
        </p:txBody>
      </p:sp>
      <p:sp>
        <p:nvSpPr>
          <p:cNvPr id="3" name="Contenidor de contingut 2"/>
          <p:cNvSpPr>
            <a:spLocks noGrp="1"/>
          </p:cNvSpPr>
          <p:nvPr>
            <p:ph idx="1"/>
          </p:nvPr>
        </p:nvSpPr>
        <p:spPr/>
        <p:txBody>
          <a:bodyPr/>
          <a:lstStyle/>
          <a:p>
            <a:r>
              <a:rPr lang="en-GB" noProof="0" dirty="0"/>
              <a:t>Connect a DC voltage source with an AC current source. Three-phase and single phase</a:t>
            </a:r>
          </a:p>
        </p:txBody>
      </p:sp>
      <p:sp>
        <p:nvSpPr>
          <p:cNvPr id="5" name="Contenidor de número de diapositiva 4"/>
          <p:cNvSpPr>
            <a:spLocks noGrp="1"/>
          </p:cNvSpPr>
          <p:nvPr>
            <p:ph type="sldNum" sz="quarter" idx="12"/>
          </p:nvPr>
        </p:nvSpPr>
        <p:spPr/>
        <p:txBody>
          <a:bodyPr/>
          <a:lstStyle/>
          <a:p>
            <a:fld id="{B7F8189B-F193-447E-8B41-F0470E43D72B}" type="slidenum">
              <a:rPr lang="es-ES" smtClean="0"/>
              <a:pPr/>
              <a:t>98</a:t>
            </a:fld>
            <a:endParaRPr lang="es-ES"/>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94" y="3486606"/>
            <a:ext cx="3395602"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590" y="3328189"/>
            <a:ext cx="3744416" cy="218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Marcador de pie de página 3">
            <a:extLst>
              <a:ext uri="{FF2B5EF4-FFF2-40B4-BE49-F238E27FC236}">
                <a16:creationId xmlns:a16="http://schemas.microsoft.com/office/drawing/2014/main" id="{A3F19EF5-A09D-44ED-AED0-180C37BC28B5}"/>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116112885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GB" noProof="0" dirty="0"/>
              <a:t>Single phase inverter</a:t>
            </a:r>
          </a:p>
        </p:txBody>
      </p:sp>
      <p:sp>
        <p:nvSpPr>
          <p:cNvPr id="5" name="Contenidor de número de diapositiva 4"/>
          <p:cNvSpPr>
            <a:spLocks noGrp="1"/>
          </p:cNvSpPr>
          <p:nvPr>
            <p:ph type="sldNum" sz="quarter" idx="12"/>
          </p:nvPr>
        </p:nvSpPr>
        <p:spPr/>
        <p:txBody>
          <a:bodyPr/>
          <a:lstStyle/>
          <a:p>
            <a:fld id="{B7F8189B-F193-447E-8B41-F0470E43D72B}" type="slidenum">
              <a:rPr lang="es-ES" smtClean="0"/>
              <a:pPr/>
              <a:t>99</a:t>
            </a:fld>
            <a:endParaRPr lang="es-ES"/>
          </a:p>
        </p:txBody>
      </p:sp>
      <p:graphicFrame>
        <p:nvGraphicFramePr>
          <p:cNvPr id="8" name="Taula 7"/>
          <p:cNvGraphicFramePr>
            <a:graphicFrameLocks noGrp="1"/>
          </p:cNvGraphicFramePr>
          <p:nvPr>
            <p:extLst/>
          </p:nvPr>
        </p:nvGraphicFramePr>
        <p:xfrm>
          <a:off x="714348" y="4000504"/>
          <a:ext cx="4071967" cy="2219960"/>
        </p:xfrm>
        <a:graphic>
          <a:graphicData uri="http://schemas.openxmlformats.org/drawingml/2006/table">
            <a:tbl>
              <a:tblPr firstRow="1" bandRow="1">
                <a:tableStyleId>{5C22544A-7EE6-4342-B048-85BDC9FD1C3A}</a:tableStyleId>
              </a:tblPr>
              <a:tblGrid>
                <a:gridCol w="631857">
                  <a:extLst>
                    <a:ext uri="{9D8B030D-6E8A-4147-A177-3AD203B41FA5}">
                      <a16:colId xmlns:a16="http://schemas.microsoft.com/office/drawing/2014/main" val="20000"/>
                    </a:ext>
                  </a:extLst>
                </a:gridCol>
                <a:gridCol w="702063">
                  <a:extLst>
                    <a:ext uri="{9D8B030D-6E8A-4147-A177-3AD203B41FA5}">
                      <a16:colId xmlns:a16="http://schemas.microsoft.com/office/drawing/2014/main" val="20001"/>
                    </a:ext>
                  </a:extLst>
                </a:gridCol>
                <a:gridCol w="772269">
                  <a:extLst>
                    <a:ext uri="{9D8B030D-6E8A-4147-A177-3AD203B41FA5}">
                      <a16:colId xmlns:a16="http://schemas.microsoft.com/office/drawing/2014/main" val="20002"/>
                    </a:ext>
                  </a:extLst>
                </a:gridCol>
                <a:gridCol w="631857">
                  <a:extLst>
                    <a:ext uri="{9D8B030D-6E8A-4147-A177-3AD203B41FA5}">
                      <a16:colId xmlns:a16="http://schemas.microsoft.com/office/drawing/2014/main" val="20003"/>
                    </a:ext>
                  </a:extLst>
                </a:gridCol>
                <a:gridCol w="1333921">
                  <a:extLst>
                    <a:ext uri="{9D8B030D-6E8A-4147-A177-3AD203B41FA5}">
                      <a16:colId xmlns:a16="http://schemas.microsoft.com/office/drawing/2014/main" val="20004"/>
                    </a:ext>
                  </a:extLst>
                </a:gridCol>
              </a:tblGrid>
              <a:tr h="370840">
                <a:tc gridSpan="2">
                  <a:txBody>
                    <a:bodyPr/>
                    <a:lstStyle/>
                    <a:p>
                      <a:r>
                        <a:rPr lang="ca-ES" dirty="0"/>
                        <a:t>Cell</a:t>
                      </a:r>
                      <a:r>
                        <a:rPr lang="ca-ES" baseline="0" dirty="0"/>
                        <a:t> T1/T2</a:t>
                      </a:r>
                      <a:endParaRPr lang="ca-ES" dirty="0"/>
                    </a:p>
                  </a:txBody>
                  <a:tcPr/>
                </a:tc>
                <a:tc hMerge="1">
                  <a:txBody>
                    <a:bodyPr/>
                    <a:lstStyle/>
                    <a:p>
                      <a:endParaRPr lang="ca-ES" dirty="0"/>
                    </a:p>
                  </a:txBody>
                  <a:tcPr/>
                </a:tc>
                <a:tc gridSpan="2">
                  <a:txBody>
                    <a:bodyPr/>
                    <a:lstStyle/>
                    <a:p>
                      <a:r>
                        <a:rPr lang="ca-ES" dirty="0"/>
                        <a:t>Cell T3/T4</a:t>
                      </a:r>
                    </a:p>
                  </a:txBody>
                  <a:tcPr/>
                </a:tc>
                <a:tc hMerge="1">
                  <a:txBody>
                    <a:bodyPr/>
                    <a:lstStyle/>
                    <a:p>
                      <a:endParaRPr lang="ca-ES" dirty="0"/>
                    </a:p>
                  </a:txBody>
                  <a:tcPr/>
                </a:tc>
                <a:tc rowSpan="2">
                  <a:txBody>
                    <a:bodyPr/>
                    <a:lstStyle/>
                    <a:p>
                      <a:r>
                        <a:rPr lang="ca-ES" dirty="0" err="1"/>
                        <a:t>Voltage</a:t>
                      </a:r>
                      <a:r>
                        <a:rPr lang="ca-ES" baseline="0" dirty="0"/>
                        <a:t> u</a:t>
                      </a:r>
                      <a:r>
                        <a:rPr lang="ca-ES" baseline="-25000" dirty="0"/>
                        <a:t>s</a:t>
                      </a:r>
                    </a:p>
                  </a:txBody>
                  <a:tcPr/>
                </a:tc>
                <a:extLst>
                  <a:ext uri="{0D108BD9-81ED-4DB2-BD59-A6C34878D82A}">
                    <a16:rowId xmlns:a16="http://schemas.microsoft.com/office/drawing/2014/main" val="10000"/>
                  </a:ext>
                </a:extLst>
              </a:tr>
              <a:tr h="137776">
                <a:tc>
                  <a:txBody>
                    <a:bodyPr/>
                    <a:lstStyle/>
                    <a:p>
                      <a:r>
                        <a:rPr lang="ca-ES" dirty="0"/>
                        <a:t>T1</a:t>
                      </a:r>
                    </a:p>
                  </a:txBody>
                  <a:tcPr/>
                </a:tc>
                <a:tc>
                  <a:txBody>
                    <a:bodyPr/>
                    <a:lstStyle/>
                    <a:p>
                      <a:r>
                        <a:rPr lang="ca-ES" dirty="0"/>
                        <a:t>T2</a:t>
                      </a:r>
                    </a:p>
                  </a:txBody>
                  <a:tcPr/>
                </a:tc>
                <a:tc>
                  <a:txBody>
                    <a:bodyPr/>
                    <a:lstStyle/>
                    <a:p>
                      <a:r>
                        <a:rPr lang="ca-ES" dirty="0"/>
                        <a:t>T3</a:t>
                      </a:r>
                    </a:p>
                  </a:txBody>
                  <a:tcPr/>
                </a:tc>
                <a:tc>
                  <a:txBody>
                    <a:bodyPr/>
                    <a:lstStyle/>
                    <a:p>
                      <a:r>
                        <a:rPr lang="ca-ES" dirty="0"/>
                        <a:t>T4</a:t>
                      </a:r>
                    </a:p>
                  </a:txBody>
                  <a:tcPr/>
                </a:tc>
                <a:tc vMerge="1">
                  <a:txBody>
                    <a:bodyPr/>
                    <a:lstStyle/>
                    <a:p>
                      <a:endParaRPr lang="ca-ES" dirty="0"/>
                    </a:p>
                  </a:txBody>
                  <a:tcPr/>
                </a:tc>
                <a:extLst>
                  <a:ext uri="{0D108BD9-81ED-4DB2-BD59-A6C34878D82A}">
                    <a16:rowId xmlns:a16="http://schemas.microsoft.com/office/drawing/2014/main" val="10001"/>
                  </a:ext>
                </a:extLst>
              </a:tr>
              <a:tr h="370840">
                <a:tc>
                  <a:txBody>
                    <a:bodyPr/>
                    <a:lstStyle/>
                    <a:p>
                      <a:r>
                        <a:rPr lang="ca-ES" dirty="0"/>
                        <a:t>On</a:t>
                      </a:r>
                    </a:p>
                  </a:txBody>
                  <a:tcPr/>
                </a:tc>
                <a:tc>
                  <a:txBody>
                    <a:bodyPr/>
                    <a:lstStyle/>
                    <a:p>
                      <a:r>
                        <a:rPr lang="ca-ES" dirty="0" err="1"/>
                        <a:t>Off</a:t>
                      </a:r>
                      <a:endParaRPr lang="ca-ES" dirty="0"/>
                    </a:p>
                  </a:txBody>
                  <a:tcPr/>
                </a:tc>
                <a:tc>
                  <a:txBody>
                    <a:bodyPr/>
                    <a:lstStyle/>
                    <a:p>
                      <a:r>
                        <a:rPr lang="ca-ES" dirty="0"/>
                        <a:t>On</a:t>
                      </a:r>
                    </a:p>
                  </a:txBody>
                  <a:tcPr/>
                </a:tc>
                <a:tc>
                  <a:txBody>
                    <a:bodyPr/>
                    <a:lstStyle/>
                    <a:p>
                      <a:r>
                        <a:rPr lang="ca-ES" dirty="0" err="1"/>
                        <a:t>Off</a:t>
                      </a:r>
                      <a:endParaRPr lang="ca-ES" dirty="0"/>
                    </a:p>
                  </a:txBody>
                  <a:tcPr/>
                </a:tc>
                <a:tc>
                  <a:txBody>
                    <a:bodyPr/>
                    <a:lstStyle/>
                    <a:p>
                      <a:r>
                        <a:rPr lang="ca-ES" dirty="0" err="1"/>
                        <a:t>U</a:t>
                      </a:r>
                      <a:r>
                        <a:rPr lang="ca-ES" baseline="-25000" dirty="0" err="1"/>
                        <a:t>e</a:t>
                      </a:r>
                      <a:endParaRPr lang="ca-ES" baseline="-25000" dirty="0"/>
                    </a:p>
                  </a:txBody>
                  <a:tcPr/>
                </a:tc>
                <a:extLst>
                  <a:ext uri="{0D108BD9-81ED-4DB2-BD59-A6C34878D82A}">
                    <a16:rowId xmlns:a16="http://schemas.microsoft.com/office/drawing/2014/main" val="10002"/>
                  </a:ext>
                </a:extLst>
              </a:tr>
              <a:tr h="370840">
                <a:tc>
                  <a:txBody>
                    <a:bodyPr/>
                    <a:lstStyle/>
                    <a:p>
                      <a:r>
                        <a:rPr lang="ca-ES" dirty="0"/>
                        <a:t>On</a:t>
                      </a:r>
                    </a:p>
                  </a:txBody>
                  <a:tcPr/>
                </a:tc>
                <a:tc>
                  <a:txBody>
                    <a:bodyPr/>
                    <a:lstStyle/>
                    <a:p>
                      <a:r>
                        <a:rPr lang="ca-ES" dirty="0" err="1"/>
                        <a:t>Off</a:t>
                      </a:r>
                      <a:endParaRPr lang="ca-ES" dirty="0"/>
                    </a:p>
                  </a:txBody>
                  <a:tcPr/>
                </a:tc>
                <a:tc>
                  <a:txBody>
                    <a:bodyPr/>
                    <a:lstStyle/>
                    <a:p>
                      <a:r>
                        <a:rPr lang="ca-ES" dirty="0" err="1"/>
                        <a:t>Off</a:t>
                      </a:r>
                      <a:endParaRPr lang="ca-ES" dirty="0"/>
                    </a:p>
                  </a:txBody>
                  <a:tcPr/>
                </a:tc>
                <a:tc>
                  <a:txBody>
                    <a:bodyPr/>
                    <a:lstStyle/>
                    <a:p>
                      <a:r>
                        <a:rPr lang="ca-ES" dirty="0"/>
                        <a:t>On</a:t>
                      </a:r>
                    </a:p>
                  </a:txBody>
                  <a:tcPr/>
                </a:tc>
                <a:tc>
                  <a:txBody>
                    <a:bodyPr/>
                    <a:lstStyle/>
                    <a:p>
                      <a:r>
                        <a:rPr lang="ca-ES" dirty="0"/>
                        <a:t>0</a:t>
                      </a:r>
                      <a:endParaRPr lang="ca-ES" baseline="-25000" dirty="0"/>
                    </a:p>
                  </a:txBody>
                  <a:tcPr/>
                </a:tc>
                <a:extLst>
                  <a:ext uri="{0D108BD9-81ED-4DB2-BD59-A6C34878D82A}">
                    <a16:rowId xmlns:a16="http://schemas.microsoft.com/office/drawing/2014/main" val="10003"/>
                  </a:ext>
                </a:extLst>
              </a:tr>
              <a:tr h="370840">
                <a:tc>
                  <a:txBody>
                    <a:bodyPr/>
                    <a:lstStyle/>
                    <a:p>
                      <a:r>
                        <a:rPr lang="ca-ES" dirty="0" err="1"/>
                        <a:t>Off</a:t>
                      </a:r>
                      <a:endParaRPr lang="ca-ES" dirty="0"/>
                    </a:p>
                  </a:txBody>
                  <a:tcPr/>
                </a:tc>
                <a:tc>
                  <a:txBody>
                    <a:bodyPr/>
                    <a:lstStyle/>
                    <a:p>
                      <a:r>
                        <a:rPr lang="ca-ES" dirty="0"/>
                        <a:t>On</a:t>
                      </a:r>
                    </a:p>
                  </a:txBody>
                  <a:tcPr/>
                </a:tc>
                <a:tc>
                  <a:txBody>
                    <a:bodyPr/>
                    <a:lstStyle/>
                    <a:p>
                      <a:r>
                        <a:rPr lang="ca-ES" dirty="0"/>
                        <a:t>On</a:t>
                      </a:r>
                    </a:p>
                  </a:txBody>
                  <a:tcPr/>
                </a:tc>
                <a:tc>
                  <a:txBody>
                    <a:bodyPr/>
                    <a:lstStyle/>
                    <a:p>
                      <a:r>
                        <a:rPr lang="ca-ES" dirty="0" err="1"/>
                        <a:t>Off</a:t>
                      </a:r>
                      <a:endParaRPr lang="ca-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dirty="0"/>
                        <a:t>0</a:t>
                      </a:r>
                      <a:endParaRPr lang="ca-ES" baseline="-25000" dirty="0"/>
                    </a:p>
                  </a:txBody>
                  <a:tcPr/>
                </a:tc>
                <a:extLst>
                  <a:ext uri="{0D108BD9-81ED-4DB2-BD59-A6C34878D82A}">
                    <a16:rowId xmlns:a16="http://schemas.microsoft.com/office/drawing/2014/main" val="10004"/>
                  </a:ext>
                </a:extLst>
              </a:tr>
              <a:tr h="370840">
                <a:tc>
                  <a:txBody>
                    <a:bodyPr/>
                    <a:lstStyle/>
                    <a:p>
                      <a:r>
                        <a:rPr lang="ca-ES" dirty="0" err="1"/>
                        <a:t>Off</a:t>
                      </a:r>
                      <a:endParaRPr lang="ca-ES" dirty="0"/>
                    </a:p>
                  </a:txBody>
                  <a:tcPr/>
                </a:tc>
                <a:tc>
                  <a:txBody>
                    <a:bodyPr/>
                    <a:lstStyle/>
                    <a:p>
                      <a:r>
                        <a:rPr lang="ca-ES" dirty="0"/>
                        <a:t>On</a:t>
                      </a:r>
                    </a:p>
                  </a:txBody>
                  <a:tcPr/>
                </a:tc>
                <a:tc>
                  <a:txBody>
                    <a:bodyPr/>
                    <a:lstStyle/>
                    <a:p>
                      <a:r>
                        <a:rPr lang="ca-ES" dirty="0" err="1"/>
                        <a:t>Off</a:t>
                      </a:r>
                      <a:endParaRPr lang="ca-ES" dirty="0"/>
                    </a:p>
                  </a:txBody>
                  <a:tcPr/>
                </a:tc>
                <a:tc>
                  <a:txBody>
                    <a:bodyPr/>
                    <a:lstStyle/>
                    <a:p>
                      <a:r>
                        <a:rPr lang="ca-ES" dirty="0"/>
                        <a:t>On</a:t>
                      </a:r>
                    </a:p>
                  </a:txBody>
                  <a:tcPr/>
                </a:tc>
                <a:tc>
                  <a:txBody>
                    <a:bodyPr/>
                    <a:lstStyle/>
                    <a:p>
                      <a:r>
                        <a:rPr lang="ca-ES" dirty="0"/>
                        <a:t>-</a:t>
                      </a:r>
                      <a:r>
                        <a:rPr lang="ca-ES" dirty="0" err="1"/>
                        <a:t>U</a:t>
                      </a:r>
                      <a:r>
                        <a:rPr lang="ca-ES" baseline="-25000" dirty="0" err="1"/>
                        <a:t>e</a:t>
                      </a:r>
                      <a:endParaRPr lang="ca-ES" baseline="-25000" dirty="0"/>
                    </a:p>
                  </a:txBody>
                  <a:tcPr/>
                </a:tc>
                <a:extLst>
                  <a:ext uri="{0D108BD9-81ED-4DB2-BD59-A6C34878D82A}">
                    <a16:rowId xmlns:a16="http://schemas.microsoft.com/office/drawing/2014/main" val="10005"/>
                  </a:ext>
                </a:extLst>
              </a:tr>
            </a:tbl>
          </a:graphicData>
        </a:graphic>
      </p:graphicFrame>
      <p:pic>
        <p:nvPicPr>
          <p:cNvPr id="441345" name="Picture 1"/>
          <p:cNvPicPr>
            <a:picLocks noChangeAspect="1" noChangeArrowheads="1"/>
          </p:cNvPicPr>
          <p:nvPr/>
        </p:nvPicPr>
        <p:blipFill>
          <a:blip r:embed="rId2" cstate="print"/>
          <a:srcRect/>
          <a:stretch>
            <a:fillRect/>
          </a:stretch>
        </p:blipFill>
        <p:spPr bwMode="auto">
          <a:xfrm>
            <a:off x="5004048" y="2276871"/>
            <a:ext cx="3600400" cy="3389737"/>
          </a:xfrm>
          <a:prstGeom prst="rect">
            <a:avLst/>
          </a:prstGeom>
          <a:noFill/>
          <a:ln w="9525">
            <a:noFill/>
            <a:miter lim="800000"/>
            <a:headEnd/>
            <a:tailEnd/>
          </a:ln>
          <a:effectLst/>
        </p:spPr>
      </p:pic>
      <p:pic>
        <p:nvPicPr>
          <p:cNvPr id="9" name="Picture 4"/>
          <p:cNvPicPr>
            <a:picLocks noChangeAspect="1" noChangeArrowheads="1"/>
          </p:cNvPicPr>
          <p:nvPr/>
        </p:nvPicPr>
        <p:blipFill>
          <a:blip r:embed="rId3" cstate="print"/>
          <a:srcRect/>
          <a:stretch>
            <a:fillRect/>
          </a:stretch>
        </p:blipFill>
        <p:spPr bwMode="auto">
          <a:xfrm>
            <a:off x="323528" y="1428736"/>
            <a:ext cx="4546837" cy="1928256"/>
          </a:xfrm>
          <a:prstGeom prst="rect">
            <a:avLst/>
          </a:prstGeom>
          <a:noFill/>
          <a:ln w="9525">
            <a:noFill/>
            <a:miter lim="800000"/>
            <a:headEnd/>
            <a:tailEnd/>
          </a:ln>
          <a:effectLst/>
        </p:spPr>
      </p:pic>
      <p:sp>
        <p:nvSpPr>
          <p:cNvPr id="3" name="Marcador de pie de página 2">
            <a:extLst>
              <a:ext uri="{FF2B5EF4-FFF2-40B4-BE49-F238E27FC236}">
                <a16:creationId xmlns:a16="http://schemas.microsoft.com/office/drawing/2014/main" id="{570023AC-274D-4D8B-AF92-C10540A41667}"/>
              </a:ext>
            </a:extLst>
          </p:cNvPr>
          <p:cNvSpPr>
            <a:spLocks noGrp="1"/>
          </p:cNvSpPr>
          <p:nvPr>
            <p:ph type="ftr" sz="quarter" idx="11"/>
          </p:nvPr>
        </p:nvSpPr>
        <p:spPr/>
        <p:txBody>
          <a:bodyPr/>
          <a:lstStyle/>
          <a:p>
            <a:r>
              <a:rPr lang="ca-ES"/>
              <a:t>PMSM motor control</a:t>
            </a:r>
          </a:p>
        </p:txBody>
      </p:sp>
    </p:spTree>
    <p:extLst>
      <p:ext uri="{BB962C8B-B14F-4D97-AF65-F5344CB8AC3E}">
        <p14:creationId xmlns:p14="http://schemas.microsoft.com/office/powerpoint/2010/main" val="3935972124"/>
      </p:ext>
    </p:extLst>
  </p:cSld>
  <p:clrMapOvr>
    <a:masterClrMapping/>
  </p:clrMapOvr>
  <p:transition/>
</p:sld>
</file>

<file path=ppt/theme/theme1.xml><?xml version="1.0" encoding="utf-8"?>
<a:theme xmlns:a="http://schemas.openxmlformats.org/drawingml/2006/main" name="Tema de l'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cdbce48-1dc4-45b4-a0d2-3b26e1c9c1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D792B01054F44C96D2C199F586321B" ma:contentTypeVersion="16" ma:contentTypeDescription="Crea un document nou" ma:contentTypeScope="" ma:versionID="5b3587eed7eb196c040bb95f90e39fb5">
  <xsd:schema xmlns:xsd="http://www.w3.org/2001/XMLSchema" xmlns:xs="http://www.w3.org/2001/XMLSchema" xmlns:p="http://schemas.microsoft.com/office/2006/metadata/properties" xmlns:ns3="ecdbce48-1dc4-45b4-a0d2-3b26e1c9c162" xmlns:ns4="94790317-4122-4847-9262-a34a4d12b54b" targetNamespace="http://schemas.microsoft.com/office/2006/metadata/properties" ma:root="true" ma:fieldsID="e8e6e66d10e57db1921d6863c2c9a957" ns3:_="" ns4:_="">
    <xsd:import namespace="ecdbce48-1dc4-45b4-a0d2-3b26e1c9c162"/>
    <xsd:import namespace="94790317-4122-4847-9262-a34a4d12b54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MediaServiceOCR"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ce48-1dc4-45b4-a0d2-3b26e1c9c1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4790317-4122-4847-9262-a34a4d12b54b" elementFormDefault="qualified">
    <xsd:import namespace="http://schemas.microsoft.com/office/2006/documentManagement/types"/>
    <xsd:import namespace="http://schemas.microsoft.com/office/infopath/2007/PartnerControls"/>
    <xsd:element name="SharedWithUsers" ma:index="18" nillable="true" ma:displayName="Compartit amb"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 compartit amb detalls" ma:internalName="SharedWithDetails" ma:readOnly="true">
      <xsd:simpleType>
        <xsd:restriction base="dms:Note">
          <xsd:maxLength value="255"/>
        </xsd:restriction>
      </xsd:simpleType>
    </xsd:element>
    <xsd:element name="SharingHintHash" ma:index="20" nillable="true" ma:displayName="Hash de la indicació per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us de contingut"/>
        <xsd:element ref="dc:title" minOccurs="0" maxOccurs="1" ma:index="4" ma:displayName="Títo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56BA7D-C32E-4A7B-AFFF-CD5C575A06BC}">
  <ds:schemaRefs>
    <ds:schemaRef ds:uri="http://schemas.microsoft.com/sharepoint/v3/contenttype/forms"/>
  </ds:schemaRefs>
</ds:datastoreItem>
</file>

<file path=customXml/itemProps2.xml><?xml version="1.0" encoding="utf-8"?>
<ds:datastoreItem xmlns:ds="http://schemas.openxmlformats.org/officeDocument/2006/customXml" ds:itemID="{BD5C205C-03E2-4DE6-A229-D237F6F039C3}">
  <ds:schemaRefs>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cdbce48-1dc4-45b4-a0d2-3b26e1c9c162"/>
    <ds:schemaRef ds:uri="94790317-4122-4847-9262-a34a4d12b54b"/>
    <ds:schemaRef ds:uri="http://purl.org/dc/dcmitype/"/>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4D6871F-E1A1-4570-B94E-38737B02E1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ce48-1dc4-45b4-a0d2-3b26e1c9c162"/>
    <ds:schemaRef ds:uri="94790317-4122-4847-9262-a34a4d12b5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2821</TotalTime>
  <Words>3445</Words>
  <Application>Microsoft Office PowerPoint</Application>
  <PresentationFormat>Presentación en pantalla (4:3)</PresentationFormat>
  <Paragraphs>899</Paragraphs>
  <Slides>117</Slides>
  <Notes>38</Notes>
  <HiddenSlides>0</HiddenSlides>
  <MMClips>1</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3</vt:i4>
      </vt:variant>
      <vt:variant>
        <vt:lpstr>Títulos de diapositiva</vt:lpstr>
      </vt:variant>
      <vt:variant>
        <vt:i4>117</vt:i4>
      </vt:variant>
    </vt:vector>
  </HeadingPairs>
  <TitlesOfParts>
    <vt:vector size="128" baseType="lpstr">
      <vt:lpstr>Arial</vt:lpstr>
      <vt:lpstr>Calibri</vt:lpstr>
      <vt:lpstr>Cambria Math</vt:lpstr>
      <vt:lpstr>Impact</vt:lpstr>
      <vt:lpstr>Symbol</vt:lpstr>
      <vt:lpstr>Times New Roman</vt:lpstr>
      <vt:lpstr>Wingdings</vt:lpstr>
      <vt:lpstr>Tema de l'Office</vt:lpstr>
      <vt:lpstr>Ecuación</vt:lpstr>
      <vt:lpstr>Equation</vt:lpstr>
      <vt:lpstr>Visio</vt:lpstr>
      <vt:lpstr>Permanent Magnet Synchronous Motor control</vt:lpstr>
      <vt:lpstr>Agenda</vt:lpstr>
      <vt:lpstr>Mechanical system to control</vt:lpstr>
      <vt:lpstr>Energy flow</vt:lpstr>
      <vt:lpstr>Types of loads</vt:lpstr>
      <vt:lpstr>Ideal power plant</vt:lpstr>
      <vt:lpstr>Forces in a vehicle</vt:lpstr>
      <vt:lpstr>NEDC driving cycle</vt:lpstr>
      <vt:lpstr>Driving profile – force profile</vt:lpstr>
      <vt:lpstr>Lab0. VEHICLE MODEL</vt:lpstr>
      <vt:lpstr>Forces in a vehicle</vt:lpstr>
      <vt:lpstr>Aerodynamic friction losses</vt:lpstr>
      <vt:lpstr>Aerodynamic drag coeficient</vt:lpstr>
      <vt:lpstr>Rolling friction</vt:lpstr>
      <vt:lpstr>Rolling friction</vt:lpstr>
      <vt:lpstr>Hill climbing force</vt:lpstr>
      <vt:lpstr>Parameters</vt:lpstr>
      <vt:lpstr>DC motor</vt:lpstr>
      <vt:lpstr>Torque production</vt:lpstr>
      <vt:lpstr>Torque production. DC motor</vt:lpstr>
      <vt:lpstr>DC motor torque production</vt:lpstr>
      <vt:lpstr>Effect of the number of windings</vt:lpstr>
      <vt:lpstr>Constant torque</vt:lpstr>
      <vt:lpstr>Back electromotive force</vt:lpstr>
      <vt:lpstr>DC motors</vt:lpstr>
      <vt:lpstr>DC motor dynamic model and equations</vt:lpstr>
      <vt:lpstr>DC steady state motor model and equations</vt:lpstr>
      <vt:lpstr>Example</vt:lpstr>
      <vt:lpstr>Operating points – steady state</vt:lpstr>
      <vt:lpstr>Operating points – steady state</vt:lpstr>
      <vt:lpstr>Heat and thermal characteristics</vt:lpstr>
      <vt:lpstr>Heat and thermal characteristics</vt:lpstr>
      <vt:lpstr>Safe Operating Area</vt:lpstr>
      <vt:lpstr>control</vt:lpstr>
      <vt:lpstr>DC motor dynamic model and equations</vt:lpstr>
      <vt:lpstr>Step response</vt:lpstr>
      <vt:lpstr>Closed loop system</vt:lpstr>
      <vt:lpstr>Controller tuning</vt:lpstr>
      <vt:lpstr>Internal Model Control</vt:lpstr>
      <vt:lpstr>PI saturation</vt:lpstr>
      <vt:lpstr>Anti wind-up PI controller</vt:lpstr>
      <vt:lpstr>Power Electronics for DC motor</vt:lpstr>
      <vt:lpstr>4 quadrant converter</vt:lpstr>
      <vt:lpstr>Basic equations</vt:lpstr>
      <vt:lpstr>Lab1. DC motor model and control</vt:lpstr>
      <vt:lpstr>Motor parameters Maxon RE 65, 250 W, 48 V</vt:lpstr>
      <vt:lpstr>Ac motors</vt:lpstr>
      <vt:lpstr>AC brushless motors</vt:lpstr>
      <vt:lpstr>Constant torque</vt:lpstr>
      <vt:lpstr>AC motors</vt:lpstr>
      <vt:lpstr>AC motors</vt:lpstr>
      <vt:lpstr>Brushless DC motor</vt:lpstr>
      <vt:lpstr>Brushless DC motors</vt:lpstr>
      <vt:lpstr>Presentación de PowerPoint</vt:lpstr>
      <vt:lpstr>Three phase inverter</vt:lpstr>
      <vt:lpstr>Model and control of BLDC motors</vt:lpstr>
      <vt:lpstr>Control of BLDC motors</vt:lpstr>
      <vt:lpstr>Permanent Magnet Synchronous Motors - PMSM</vt:lpstr>
      <vt:lpstr>Constant torque required</vt:lpstr>
      <vt:lpstr>Sinusoidal currents</vt:lpstr>
      <vt:lpstr>Classification of permanent magnet synchronous motors</vt:lpstr>
      <vt:lpstr>Classification of PMSM</vt:lpstr>
      <vt:lpstr>Presentación de PowerPoint</vt:lpstr>
      <vt:lpstr>Performance of PMSM</vt:lpstr>
      <vt:lpstr>Permanent Magnet Synchronous Motors - PMSM</vt:lpstr>
      <vt:lpstr>Electrical equations</vt:lpstr>
      <vt:lpstr>Electrical equations</vt:lpstr>
      <vt:lpstr>Electrical equations</vt:lpstr>
      <vt:lpstr>Electrical equations</vt:lpstr>
      <vt:lpstr>Classification of PMSM</vt:lpstr>
      <vt:lpstr>Electrical equations</vt:lpstr>
      <vt:lpstr>Electrical equations</vt:lpstr>
      <vt:lpstr>Constant torque required</vt:lpstr>
      <vt:lpstr>Sinusoidal currents</vt:lpstr>
      <vt:lpstr>Matrix transformations</vt:lpstr>
      <vt:lpstr>Matrix transformations</vt:lpstr>
      <vt:lpstr>Clarke transformation</vt:lpstr>
      <vt:lpstr>Matrix transformations</vt:lpstr>
      <vt:lpstr>Park transformation</vt:lpstr>
      <vt:lpstr>Matrix transformations</vt:lpstr>
      <vt:lpstr>Park transformation</vt:lpstr>
      <vt:lpstr>Park transformation of electrical motor equations</vt:lpstr>
      <vt:lpstr>Park transformation of electrical motor equations</vt:lpstr>
      <vt:lpstr>Park transformation of electrical motor equations</vt:lpstr>
      <vt:lpstr>Equivalent equations and circuit</vt:lpstr>
      <vt:lpstr>Produced torque expression</vt:lpstr>
      <vt:lpstr>Torque properties</vt:lpstr>
      <vt:lpstr>The complete model</vt:lpstr>
      <vt:lpstr>Vector control</vt:lpstr>
      <vt:lpstr>Vector control of PMSM</vt:lpstr>
      <vt:lpstr>Current control</vt:lpstr>
      <vt:lpstr>Motor model and coupling terms</vt:lpstr>
      <vt:lpstr>Decoupling of torque loops</vt:lpstr>
      <vt:lpstr>Speed loop</vt:lpstr>
      <vt:lpstr>Complete scheme for vector control</vt:lpstr>
      <vt:lpstr>Particular case: SPMSM</vt:lpstr>
      <vt:lpstr>inverters</vt:lpstr>
      <vt:lpstr>Inverters. DC/AC converters</vt:lpstr>
      <vt:lpstr>Single phase inverter</vt:lpstr>
      <vt:lpstr>Constant duty cycle modulation: two level</vt:lpstr>
      <vt:lpstr>Constant duty cycle modulation: three level</vt:lpstr>
      <vt:lpstr>Two level PWM modulation</vt:lpstr>
      <vt:lpstr>Three level PWM modulation</vt:lpstr>
      <vt:lpstr>Three level PWM modulation at double frequency</vt:lpstr>
      <vt:lpstr>Three phase inverters</vt:lpstr>
      <vt:lpstr>Three phase inverter</vt:lpstr>
      <vt:lpstr>Six step modulation</vt:lpstr>
      <vt:lpstr>Sinusoidal PWM</vt:lpstr>
      <vt:lpstr>Space Vector Modulation</vt:lpstr>
      <vt:lpstr>Voltages</vt:lpstr>
      <vt:lpstr>Possible states</vt:lpstr>
      <vt:lpstr>Voltages hexagon</vt:lpstr>
      <vt:lpstr>Voltage limitation – PI saturation</vt:lpstr>
      <vt:lpstr>Duty cycle computation</vt:lpstr>
      <vt:lpstr>Practical implementation</vt:lpstr>
      <vt:lpstr>Practical implementation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Montesinos-Miracle</dc:creator>
  <cp:lastModifiedBy>Daniel Montesinos</cp:lastModifiedBy>
  <cp:revision>54</cp:revision>
  <dcterms:created xsi:type="dcterms:W3CDTF">2019-10-19T20:37:59Z</dcterms:created>
  <dcterms:modified xsi:type="dcterms:W3CDTF">2024-06-19T18:34:26Z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0x010100F9D792B01054F44C96D2C199F586321B</vt:lpwstr>
  </property>
</Properties>
</file>